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6" r:id="rId3"/>
    <p:sldId id="259" r:id="rId4"/>
    <p:sldId id="257" r:id="rId5"/>
    <p:sldId id="272" r:id="rId6"/>
    <p:sldId id="262" r:id="rId7"/>
    <p:sldId id="271" r:id="rId8"/>
    <p:sldId id="261" r:id="rId9"/>
    <p:sldId id="260" r:id="rId10"/>
    <p:sldId id="273" r:id="rId11"/>
    <p:sldId id="263" r:id="rId12"/>
    <p:sldId id="274" r:id="rId13"/>
    <p:sldId id="264" r:id="rId14"/>
    <p:sldId id="275" r:id="rId15"/>
    <p:sldId id="270" r:id="rId16"/>
    <p:sldId id="269" r:id="rId17"/>
    <p:sldId id="268" r:id="rId18"/>
    <p:sldId id="277" r:id="rId19"/>
    <p:sldId id="267" r:id="rId20"/>
    <p:sldId id="276"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nl-NL"/>
              <a:t>Klik om stijl te bewerken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nl-NL"/>
              <a:t>Klik om stijl te bewerken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nl-NL"/>
              <a:t>Klik om stijl te bewerken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nl-NL"/>
              <a:t>Klik om stijl te bewerken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nl-NL"/>
              <a:t>Klikken om de tekststijl van het model te bewerken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nl-NL"/>
              <a:t>Klik om stijl te bewerken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nl-NL"/>
              <a:t>Klik om stijl te bewerken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3/8/2021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2" y="1820563"/>
            <a:ext cx="7257064" cy="3970638"/>
          </a:xfrm>
        </p:spPr>
        <p:txBody>
          <a:bodyPr>
            <a:normAutofit/>
          </a:bodyPr>
          <a:lstStyle/>
          <a:p>
            <a:pPr>
              <a:lnSpc>
                <a:spcPct val="107000"/>
              </a:lnSpc>
              <a:spcAft>
                <a:spcPts val="800"/>
              </a:spcAft>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Je moet kunnen </a:t>
            </a:r>
            <a:r>
              <a:rPr lang="nl-NL"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PERIODISEREN</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lang="nl-NL"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d.w.z. dat je de zes tijdvakken kent.</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het gevraagd op het CSE?</a:t>
            </a:r>
            <a:r>
              <a:rPr lang="nl-NL"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Vraag 1 van het CSE = Door de tijd heen.</a:t>
            </a:r>
          </a:p>
          <a:p>
            <a:pPr>
              <a:lnSpc>
                <a:spcPct val="107000"/>
              </a:lnSpc>
              <a:spcAft>
                <a:spcPts val="800"/>
              </a:spcAft>
              <a:tabLst>
                <a:tab pos="90488" algn="l"/>
              </a:tabLst>
            </a:pP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a:t>
            </a:r>
            <a:r>
              <a:rPr lang="nl-NL"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Schrijf achter elk van de 6 (altijd 6!) gebeurtenissen het tijdvak, en zet ze dan in goed volgorde. Soms zijn er twee gebeurtenissen uit hetzelfde tijdvak; denk dan logisch na….</a:t>
            </a:r>
          </a:p>
          <a:p>
            <a:endParaRPr lang="nl-NL" dirty="0"/>
          </a:p>
        </p:txBody>
      </p:sp>
    </p:spTree>
    <p:extLst>
      <p:ext uri="{BB962C8B-B14F-4D97-AF65-F5344CB8AC3E}">
        <p14:creationId xmlns:p14="http://schemas.microsoft.com/office/powerpoint/2010/main" val="2702605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15000"/>
              </a:lnSpc>
              <a:spcAft>
                <a:spcPts val="800"/>
              </a:spcAft>
              <a:tabLst>
                <a:tab pos="0" algn="l"/>
                <a:tab pos="539750" algn="l"/>
              </a:tabLst>
            </a:pPr>
            <a:r>
              <a:rPr lang="nl-NL" sz="2400" dirty="0">
                <a:effectLst/>
                <a:latin typeface="Arial" panose="020B0604020202020204" pitchFamily="34" charset="0"/>
                <a:ea typeface="Calibri" panose="020F0502020204030204" pitchFamily="34" charset="0"/>
                <a:cs typeface="Times New Roman" panose="02020603050405020304" pitchFamily="18" charset="0"/>
              </a:rPr>
              <a:t>Eind jaren vijftig, begin jaren zestig werd Nederland een consumptie- maatschappij.</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0" algn="l"/>
                <a:tab pos="539750" algn="l"/>
              </a:tabLst>
            </a:pPr>
            <a:r>
              <a:rPr lang="nl-NL" sz="2400" dirty="0">
                <a:latin typeface="Arial" panose="020B0604020202020204" pitchFamily="34" charset="0"/>
                <a:ea typeface="Calibri" panose="020F0502020204030204" pitchFamily="34" charset="0"/>
                <a:cs typeface="Times New Roman" panose="02020603050405020304" pitchFamily="18" charset="0"/>
              </a:rPr>
              <a:t>Een </a:t>
            </a:r>
            <a:r>
              <a:rPr lang="nl-NL"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bewering: </a:t>
            </a:r>
            <a:r>
              <a:rPr lang="nl-NL" sz="2400" dirty="0">
                <a:effectLst/>
                <a:latin typeface="Arial" panose="020B0604020202020204" pitchFamily="34" charset="0"/>
                <a:ea typeface="Calibri" panose="020F0502020204030204" pitchFamily="34" charset="0"/>
                <a:cs typeface="Times New Roman" panose="02020603050405020304" pitchFamily="18" charset="0"/>
              </a:rPr>
              <a:t>Het ontstaan van de consumptiemaatschappij heeft bijgedragen aan de tweede feministische golf.</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a:p>
            <a:endParaRPr lang="nl-NL" sz="2400" b="1" dirty="0">
              <a:solidFill>
                <a:srgbClr val="0070C0"/>
              </a:solidFill>
              <a:latin typeface="Arial" panose="020B0604020202020204" pitchFamily="34" charset="0"/>
              <a:cs typeface="Arial" panose="020B0604020202020204" pitchFamily="34" charset="0"/>
            </a:endParaRPr>
          </a:p>
          <a:p>
            <a:endParaRPr lang="nl-NL" sz="2400" b="1" dirty="0">
              <a:solidFill>
                <a:srgbClr val="0070C0"/>
              </a:solidFill>
              <a:latin typeface="Arial" panose="020B0604020202020204" pitchFamily="34" charset="0"/>
              <a:cs typeface="Arial" panose="020B0604020202020204" pitchFamily="34" charset="0"/>
            </a:endParaRPr>
          </a:p>
          <a:p>
            <a:r>
              <a:rPr lang="nl-NL" sz="2400" b="1" dirty="0">
                <a:solidFill>
                  <a:srgbClr val="0070C0"/>
                </a:solidFill>
                <a:latin typeface="Arial" panose="020B0604020202020204" pitchFamily="34" charset="0"/>
                <a:cs typeface="Arial" panose="020B0604020202020204" pitchFamily="34" charset="0"/>
              </a:rPr>
              <a:t>VRAAG:</a:t>
            </a:r>
            <a:r>
              <a:rPr lang="nl-NL" sz="2400" dirty="0">
                <a:solidFill>
                  <a:srgbClr val="0070C0"/>
                </a:solidFill>
                <a:latin typeface="Arial" panose="020B0604020202020204" pitchFamily="34" charset="0"/>
                <a:cs typeface="Arial" panose="020B0604020202020204" pitchFamily="34" charset="0"/>
              </a:rPr>
              <a:t>  </a:t>
            </a:r>
            <a:r>
              <a:rPr lang="nl-NL" sz="2400" dirty="0">
                <a:latin typeface="Arial" panose="020B0604020202020204" pitchFamily="34" charset="0"/>
                <a:cs typeface="Arial" panose="020B0604020202020204" pitchFamily="34" charset="0"/>
              </a:rPr>
              <a:t>Ondersteun deze bewering met twee argumenten.</a:t>
            </a:r>
            <a:endParaRPr lang="nl-NL" sz="2400" b="1" dirty="0">
              <a:latin typeface="Arial" panose="020B0604020202020204" pitchFamily="34" charset="0"/>
              <a:cs typeface="Arial" panose="020B0604020202020204" pitchFamily="34" charset="0"/>
            </a:endParaRPr>
          </a:p>
          <a:p>
            <a:endParaRPr lang="nl-NL" dirty="0"/>
          </a:p>
        </p:txBody>
      </p:sp>
      <p:sp>
        <p:nvSpPr>
          <p:cNvPr id="4" name="Tekstvak 3">
            <a:extLst>
              <a:ext uri="{FF2B5EF4-FFF2-40B4-BE49-F238E27FC236}">
                <a16:creationId xmlns:a16="http://schemas.microsoft.com/office/drawing/2014/main" id="{64AA30D6-8545-4663-BA7F-790BF3A7779F}"/>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140994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Oorzaken, aanleiding, gebeurtenissen en gevolgen onderscheiden.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0" algn="l"/>
              </a:tabLst>
            </a:pP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Er wordt van je verwacht dat je het verschil weet tussen oorzaak en aanleiding (=meest directe oorzaak). En een gevolg wordt vaak in een redeneervraag gesteld, bijv. Beredeneer waarom ‘De Duitse bezetting van Nederland’ een logisch gevolg was van de buitenlandse politiek van Hitler.</a:t>
            </a:r>
          </a:p>
          <a:p>
            <a:pPr>
              <a:lnSpc>
                <a:spcPct val="107000"/>
              </a:lnSpc>
              <a:spcAft>
                <a:spcPts val="800"/>
              </a:spcAft>
              <a:tabLst>
                <a:tab pos="0" algn="l"/>
              </a:tabLst>
            </a:pPr>
            <a:r>
              <a:rPr lang="nl-NL" sz="2400" dirty="0">
                <a:latin typeface="Calibri" panose="020F0502020204030204" pitchFamily="34" charset="0"/>
                <a:ea typeface="Calibri" panose="020F0502020204030204" pitchFamily="34" charset="0"/>
                <a:cs typeface="Times New Roman" panose="02020603050405020304" pitchFamily="18" charset="0"/>
              </a:rPr>
              <a:t>[LET OP: </a:t>
            </a:r>
            <a:r>
              <a:rPr lang="nl-NL" sz="2400" dirty="0">
                <a:effectLst/>
                <a:latin typeface="Calibri" panose="020F0502020204030204" pitchFamily="34" charset="0"/>
                <a:ea typeface="Calibri" panose="020F0502020204030204" pitchFamily="34" charset="0"/>
                <a:cs typeface="Times New Roman" panose="02020603050405020304" pitchFamily="18" charset="0"/>
              </a:rPr>
              <a:t>bij gevolgen is het belangrijk in de gaten te houden dat sommige gevolgen bedoeld zijn en andere onbedoeld [Zo was het feit dat de Joden na WO-II een eigen land ‘kregen’ nooit de bedoeling van Hitler, maar het gebeurde wel, misschien wel een onbedoeld gevolg van zijn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Entlösungs-politik</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Goed opletten dat niet alle gevolgen bedoeld  zijn!</a:t>
            </a:r>
            <a:br>
              <a:rPr lang="nl-NL"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2097120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15000"/>
              </a:lnSpc>
              <a:spcAft>
                <a:spcPts val="800"/>
              </a:spcAft>
              <a:tabLst>
                <a:tab pos="270510" algn="l"/>
                <a:tab pos="540385" algn="l"/>
              </a:tabLst>
            </a:pPr>
            <a:r>
              <a:rPr lang="nl-NL" sz="1800" dirty="0">
                <a:effectLst/>
                <a:latin typeface="Arial" panose="020B0604020202020204" pitchFamily="34" charset="0"/>
                <a:ea typeface="Calibri" panose="020F0502020204030204" pitchFamily="34" charset="0"/>
                <a:cs typeface="Times New Roman" panose="02020603050405020304" pitchFamily="18" charset="0"/>
              </a:rPr>
              <a:t>De </a:t>
            </a:r>
            <a:r>
              <a:rPr lang="nl-NL" sz="1800" dirty="0" err="1">
                <a:effectLst/>
                <a:latin typeface="Arial" panose="020B0604020202020204" pitchFamily="34" charset="0"/>
                <a:ea typeface="Calibri" panose="020F0502020204030204" pitchFamily="34" charset="0"/>
                <a:cs typeface="Times New Roman" panose="02020603050405020304" pitchFamily="18" charset="0"/>
              </a:rPr>
              <a:t>punk-beweging</a:t>
            </a:r>
            <a:r>
              <a:rPr lang="nl-NL" sz="1800" dirty="0">
                <a:effectLst/>
                <a:latin typeface="Arial" panose="020B0604020202020204" pitchFamily="34" charset="0"/>
                <a:ea typeface="Calibri" panose="020F0502020204030204" pitchFamily="34" charset="0"/>
                <a:cs typeface="Times New Roman" panose="02020603050405020304" pitchFamily="18" charset="0"/>
              </a:rPr>
              <a:t> stond bekend om het doemdenken.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r>
              <a:rPr lang="nl-NL" sz="1800" dirty="0">
                <a:effectLst/>
                <a:latin typeface="Arial" panose="020B0604020202020204" pitchFamily="34" charset="0"/>
                <a:ea typeface="Calibri" panose="020F0502020204030204" pitchFamily="34" charset="0"/>
                <a:cs typeface="Times New Roman" panose="02020603050405020304" pitchFamily="18" charset="0"/>
              </a:rPr>
              <a:t>“No-</a:t>
            </a:r>
            <a:r>
              <a:rPr lang="nl-NL" sz="1800" dirty="0" err="1">
                <a:effectLst/>
                <a:latin typeface="Arial" panose="020B0604020202020204" pitchFamily="34" charset="0"/>
                <a:ea typeface="Calibri" panose="020F0502020204030204" pitchFamily="34" charset="0"/>
                <a:cs typeface="Times New Roman" panose="02020603050405020304" pitchFamily="18" charset="0"/>
              </a:rPr>
              <a:t>Future</a:t>
            </a:r>
            <a:r>
              <a:rPr lang="nl-NL" sz="1800" dirty="0">
                <a:effectLst/>
                <a:latin typeface="Arial" panose="020B0604020202020204" pitchFamily="34" charset="0"/>
                <a:ea typeface="Calibri" panose="020F0502020204030204" pitchFamily="34" charset="0"/>
                <a:cs typeface="Times New Roman" panose="02020603050405020304" pitchFamily="18" charset="0"/>
              </a:rPr>
              <a:t>” was hun lijfspreuk.</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r>
              <a:rPr lang="nl-NL" sz="1800" dirty="0">
                <a:effectLst/>
                <a:latin typeface="Arial" panose="020B060402020202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endParaRPr lang="nl-NL" sz="1800"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endParaRPr lang="nl-NL"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endParaRPr lang="nl-NL" sz="1800"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800"/>
              </a:spcAft>
              <a:tabLst>
                <a:tab pos="270510" algn="l"/>
                <a:tab pos="540385" algn="l"/>
              </a:tabLst>
            </a:pPr>
            <a:r>
              <a:rPr lang="nl-NL" sz="1800" b="1" dirty="0">
                <a:effectLst/>
                <a:latin typeface="Arial" panose="020B0604020202020204" pitchFamily="34" charset="0"/>
                <a:ea typeface="Calibri" panose="020F0502020204030204" pitchFamily="34" charset="0"/>
                <a:cs typeface="Times New Roman" panose="02020603050405020304" pitchFamily="18" charset="0"/>
              </a:rPr>
              <a:t>VRAAG: </a:t>
            </a:r>
            <a:r>
              <a:rPr lang="nl-NL" sz="1800" dirty="0">
                <a:effectLst/>
                <a:latin typeface="Arial" panose="020B0604020202020204" pitchFamily="34" charset="0"/>
                <a:ea typeface="Calibri" panose="020F0502020204030204" pitchFamily="34" charset="0"/>
                <a:cs typeface="Times New Roman" panose="02020603050405020304" pitchFamily="18" charset="0"/>
              </a:rPr>
              <a:t>Beredeneer waarom de punkbeweging juist aan het eind van de jaren zeventig ontstond.</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0" algn="l"/>
              </a:tabLst>
            </a:pPr>
            <a:br>
              <a:rPr lang="nl-NL"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pic>
        <p:nvPicPr>
          <p:cNvPr id="4" name="Afbeelding 3" descr="De bronafbeelding bekijken">
            <a:extLst>
              <a:ext uri="{FF2B5EF4-FFF2-40B4-BE49-F238E27FC236}">
                <a16:creationId xmlns:a16="http://schemas.microsoft.com/office/drawing/2014/main" id="{A1D363EE-9550-4237-8A8C-0025EE93A5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9607" y="1530436"/>
            <a:ext cx="3258098" cy="2576126"/>
          </a:xfrm>
          <a:prstGeom prst="rect">
            <a:avLst/>
          </a:prstGeom>
          <a:noFill/>
          <a:ln>
            <a:noFill/>
          </a:ln>
        </p:spPr>
      </p:pic>
      <p:sp>
        <p:nvSpPr>
          <p:cNvPr id="5" name="Tekstvak 4">
            <a:extLst>
              <a:ext uri="{FF2B5EF4-FFF2-40B4-BE49-F238E27FC236}">
                <a16:creationId xmlns:a16="http://schemas.microsoft.com/office/drawing/2014/main" id="{C0F83C0B-178F-4076-98C5-D56050A5ECAB}"/>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4273644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In historische processen </a:t>
            </a: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verandering en continuïteit</a:t>
            </a:r>
            <a:r>
              <a:rPr lang="nl-NL"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onderscheiden</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d.w.z. dat je laat zien welke ontwikkelingen doorgaan, en waar er breuken zijn in de geschiedenis.</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Dit wordt relatief VAAK gevraagd, bijv. door te vragen welke ontwikkeling werd doorbroken en wat wel gewoon doorging.</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[Zo was Luther en de splitsing in de christelijke kerk een breuk op cultureel gebied, maar bleven koningen ervoor en erna nog steeds streven naar centralisatie en veranderde er economisch ook erg weinig.]</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Denk nooit te diep, maar aan iets simpels dat wel veranderde en iets simpels dat niet veranderde. Bijvoorbeeld de positie van de vrouw, of het ontbreken van democratie, of het geloof in één god.</a:t>
            </a:r>
          </a:p>
          <a:p>
            <a:endParaRPr lang="nl-NL" dirty="0"/>
          </a:p>
        </p:txBody>
      </p:sp>
    </p:spTree>
    <p:extLst>
      <p:ext uri="{BB962C8B-B14F-4D97-AF65-F5344CB8AC3E}">
        <p14:creationId xmlns:p14="http://schemas.microsoft.com/office/powerpoint/2010/main" val="1601328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8641021" cy="5231027"/>
          </a:xfrm>
        </p:spPr>
        <p:txBody>
          <a:bodyPr>
            <a:normAutofit/>
          </a:bodyPr>
          <a:lstStyle/>
          <a:p>
            <a:pPr>
              <a:lnSpc>
                <a:spcPct val="107000"/>
              </a:lnSpc>
              <a:spcAft>
                <a:spcPts val="800"/>
              </a:spcAft>
            </a:pPr>
            <a:r>
              <a:rPr lang="nl-NL" sz="18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GEGEVEN: </a:t>
            </a:r>
            <a:r>
              <a:rPr lang="nl-NL"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Aan het begin van de Nieuwe Tijd kwamen Luther en de paus tegenover elkaar te staan. Hun conflict ging over verandering en continuïteit.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VRAAG:</a:t>
            </a:r>
          </a:p>
          <a:p>
            <a:pPr>
              <a:lnSpc>
                <a:spcPct val="107000"/>
              </a:lnSpc>
              <a:spcAft>
                <a:spcPts val="800"/>
              </a:spcAft>
            </a:pPr>
            <a:r>
              <a:rPr lang="nl-NL" sz="18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	</a:t>
            </a:r>
            <a:r>
              <a:rPr lang="nl-NL"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Wat wilde Luther veranderen?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	Wat wilde de paus continueren?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kstvak 3">
            <a:extLst>
              <a:ext uri="{FF2B5EF4-FFF2-40B4-BE49-F238E27FC236}">
                <a16:creationId xmlns:a16="http://schemas.microsoft.com/office/drawing/2014/main" id="{2A03F347-6868-4C8B-8EB9-E89429A166CB}"/>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pic>
        <p:nvPicPr>
          <p:cNvPr id="4098" name="Picture 2" descr="Maarten Luther - Wikipedia">
            <a:extLst>
              <a:ext uri="{FF2B5EF4-FFF2-40B4-BE49-F238E27FC236}">
                <a16:creationId xmlns:a16="http://schemas.microsoft.com/office/drawing/2014/main" id="{AAFE0FBA-022F-4E68-8082-FF8FED5F9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245157" y="2356615"/>
            <a:ext cx="3102216" cy="4533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67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Unieke en generieke elementen </a:t>
            </a:r>
            <a:r>
              <a:rPr lang="nl-NL" sz="2400" b="1" dirty="0">
                <a:effectLst/>
                <a:latin typeface="Calibri" panose="020F0502020204030204" pitchFamily="34" charset="0"/>
                <a:ea typeface="Calibri" panose="020F0502020204030204" pitchFamily="34" charset="0"/>
                <a:cs typeface="Times New Roman" panose="02020603050405020304" pitchFamily="18" charset="0"/>
              </a:rPr>
              <a:t>onderscheiden</a:t>
            </a:r>
            <a:r>
              <a:rPr lang="nl-NL" sz="2400" dirty="0">
                <a:effectLst/>
                <a:latin typeface="Calibri" panose="020F0502020204030204" pitchFamily="34" charset="0"/>
                <a:ea typeface="Calibri" panose="020F0502020204030204" pitchFamily="34" charset="0"/>
                <a:cs typeface="Times New Roman" panose="02020603050405020304" pitchFamily="18" charset="0"/>
              </a:rPr>
              <a:t>, d.w.z. dat je ziet dat in de geschiedenis sommige gebeurtenissen vaker voorkomen, zoals de poging van mensen om democratie in te voeren, in opstand te komen tegen onrecht, etc.</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Tot nu toe nooit!!!</a:t>
            </a:r>
          </a:p>
          <a:p>
            <a:endParaRPr lang="nl-NL" dirty="0"/>
          </a:p>
        </p:txBody>
      </p:sp>
    </p:spTree>
    <p:extLst>
      <p:ext uri="{BB962C8B-B14F-4D97-AF65-F5344CB8AC3E}">
        <p14:creationId xmlns:p14="http://schemas.microsoft.com/office/powerpoint/2010/main" val="3145847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Standplaatsgebondenheid</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vaststellen</a:t>
            </a:r>
            <a:r>
              <a:rPr lang="nl-NL" sz="2400" dirty="0">
                <a:effectLst/>
                <a:latin typeface="Calibri" panose="020F0502020204030204" pitchFamily="34" charset="0"/>
                <a:ea typeface="Calibri" panose="020F0502020204030204" pitchFamily="34" charset="0"/>
                <a:cs typeface="Times New Roman" panose="02020603050405020304" pitchFamily="18" charset="0"/>
              </a:rPr>
              <a:t>, d.w.z. dat je kunt aangeven waarom iemand op een bepaalde manier denkt/handelt. Zo kijkt een West-Duitser anders naar de geschiedenis van Duitsland dan een Oost-Duitser (daar kan je niks aan doen)</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Tot nu toe niet echt, maar er zijn wel altijd vragen waar je je moet verplaatsen in een historische persoon, om jou duidelijk te maken wat de standplaats is. </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Als je je moet verplaatsen in een persoon, doe dit dan écht: schakel je eigen gevoelens, mening etc. uit. Probeer eens in de huid van een Jood in Israël te kruipen als Hamas een raket afvuurt. Of kruip eens in de huid van een katholiek als beeldenstormers kerk-na-kerk platbranden.</a:t>
            </a:r>
          </a:p>
          <a:p>
            <a:endParaRPr lang="nl-NL" dirty="0"/>
          </a:p>
        </p:txBody>
      </p:sp>
    </p:spTree>
    <p:extLst>
      <p:ext uri="{BB962C8B-B14F-4D97-AF65-F5344CB8AC3E}">
        <p14:creationId xmlns:p14="http://schemas.microsoft.com/office/powerpoint/2010/main" val="96179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1170564" cy="5172398"/>
          </a:xfrm>
        </p:spPr>
        <p:txBody>
          <a:bodyPr>
            <a:noAutofit/>
          </a:bodyPr>
          <a:lstStyle/>
          <a:p>
            <a:pPr>
              <a:lnSpc>
                <a:spcPct val="107000"/>
              </a:lnSpc>
              <a:spcAft>
                <a:spcPts val="800"/>
              </a:spcAft>
            </a:pPr>
            <a:r>
              <a:rPr lang="nl-NL" sz="20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Bron: </a:t>
            </a:r>
            <a:r>
              <a:rPr lang="nl-NL" sz="2000" i="1" dirty="0">
                <a:effectLst/>
                <a:latin typeface="Arial" panose="020B0604020202020204" pitchFamily="34" charset="0"/>
                <a:ea typeface="Calibri" panose="020F0502020204030204" pitchFamily="34" charset="0"/>
                <a:cs typeface="Times New Roman" panose="02020603050405020304" pitchFamily="18" charset="0"/>
              </a:rPr>
              <a:t>Songtekst van Boudewijn de </a:t>
            </a:r>
            <a:r>
              <a:rPr lang="nl-NL" sz="2000" i="1" dirty="0" err="1">
                <a:effectLst/>
                <a:latin typeface="Arial" panose="020B0604020202020204" pitchFamily="34" charset="0"/>
                <a:ea typeface="Calibri" panose="020F0502020204030204" pitchFamily="34" charset="0"/>
                <a:cs typeface="Times New Roman" panose="02020603050405020304" pitchFamily="18" charset="0"/>
              </a:rPr>
              <a:t>Groot’s</a:t>
            </a:r>
            <a:r>
              <a:rPr lang="nl-NL" sz="2000" i="1" dirty="0">
                <a:effectLst/>
                <a:latin typeface="Arial" panose="020B0604020202020204" pitchFamily="34" charset="0"/>
                <a:ea typeface="Calibri" panose="020F0502020204030204" pitchFamily="34" charset="0"/>
                <a:cs typeface="Times New Roman" panose="02020603050405020304" pitchFamily="18" charset="0"/>
              </a:rPr>
              <a:t> : Andere tijden </a:t>
            </a:r>
            <a:r>
              <a:rPr lang="nl-NL" sz="2000" dirty="0">
                <a:effectLst/>
                <a:latin typeface="Arial" panose="020B0604020202020204" pitchFamily="34" charset="0"/>
                <a:ea typeface="Calibri" panose="020F0502020204030204" pitchFamily="34" charset="0"/>
                <a:cs typeface="Times New Roman" panose="02020603050405020304" pitchFamily="18" charset="0"/>
              </a:rPr>
              <a:t>(1966)</a:t>
            </a:r>
            <a:endParaRPr lang="nl-NL" sz="20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“Kom vaders en moeders kom hier en hoor toe.</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Wij zijn jullie praatjes en wetten zo moe.</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Je zoons en je dochters die haten gezag.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Je moraal die verveelt ons al tijden.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effectLst/>
                <a:latin typeface="Arial" panose="020B0604020202020204" pitchFamily="34" charset="0"/>
                <a:ea typeface="Calibri" panose="020F0502020204030204" pitchFamily="34" charset="0"/>
                <a:cs typeface="Times New Roman" panose="02020603050405020304" pitchFamily="18" charset="0"/>
              </a:rPr>
              <a:t>En vlieg op als de wereld van nu je niet mag.”</a:t>
            </a:r>
          </a:p>
          <a:p>
            <a:pPr>
              <a:lnSpc>
                <a:spcPct val="107000"/>
              </a:lnSpc>
              <a:spcAft>
                <a:spcPts val="800"/>
              </a:spcAft>
            </a:pPr>
            <a:endParaRPr lang="nl-NL"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20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2000" dirty="0">
                <a:latin typeface="Arial" panose="020B0604020202020204" pitchFamily="34" charset="0"/>
                <a:ea typeface="Calibri" panose="020F0502020204030204" pitchFamily="34" charset="0"/>
                <a:cs typeface="Times New Roman" panose="02020603050405020304" pitchFamily="18" charset="0"/>
              </a:rPr>
              <a:t>Boudewijn de Groot was op het moment dat hij dit lied ten gehore bracht 23 jaar oud.</a:t>
            </a:r>
          </a:p>
          <a:p>
            <a:pPr>
              <a:lnSpc>
                <a:spcPct val="107000"/>
              </a:lnSpc>
              <a:spcAft>
                <a:spcPts val="800"/>
              </a:spcAft>
            </a:pPr>
            <a:r>
              <a:rPr lang="nl-NL" sz="2000" b="1" dirty="0">
                <a:solidFill>
                  <a:srgbClr val="0070C0"/>
                </a:solidFill>
                <a:latin typeface="Arial" panose="020B0604020202020204" pitchFamily="34" charset="0"/>
                <a:ea typeface="Calibri" panose="020F0502020204030204" pitchFamily="34" charset="0"/>
                <a:cs typeface="Times New Roman" panose="02020603050405020304" pitchFamily="18" charset="0"/>
              </a:rPr>
              <a:t>VRAAG:</a:t>
            </a:r>
            <a:r>
              <a:rPr lang="nl-NL" sz="2000" dirty="0">
                <a:latin typeface="Arial" panose="020B0604020202020204" pitchFamily="34" charset="0"/>
                <a:ea typeface="Calibri" panose="020F0502020204030204" pitchFamily="34" charset="0"/>
                <a:cs typeface="Times New Roman" panose="02020603050405020304" pitchFamily="18" charset="0"/>
              </a:rPr>
              <a:t> Laat zien met een verwijzing naar de tekst dat hier sprake is van standplaatsgebondenheid.</a:t>
            </a:r>
            <a:endParaRPr lang="nl-NL" sz="2000" dirty="0"/>
          </a:p>
        </p:txBody>
      </p:sp>
      <p:pic>
        <p:nvPicPr>
          <p:cNvPr id="3076" name="Picture 4" descr="Boudewijn De Groot - Naast jou - YouTube">
            <a:extLst>
              <a:ext uri="{FF2B5EF4-FFF2-40B4-BE49-F238E27FC236}">
                <a16:creationId xmlns:a16="http://schemas.microsoft.com/office/drawing/2014/main" id="{8628F2ED-F4BF-4745-A4A8-F734C9DA6C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052" y="1937951"/>
            <a:ext cx="4572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8" name="Tekstvak 7">
            <a:extLst>
              <a:ext uri="{FF2B5EF4-FFF2-40B4-BE49-F238E27FC236}">
                <a16:creationId xmlns:a16="http://schemas.microsoft.com/office/drawing/2014/main" id="{85081DF6-9315-4C7E-996B-9247DE489A59}"/>
              </a:ext>
            </a:extLst>
          </p:cNvPr>
          <p:cNvSpPr txBox="1"/>
          <p:nvPr/>
        </p:nvSpPr>
        <p:spPr>
          <a:xfrm rot="1374706">
            <a:off x="8327899" y="912054"/>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45710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lnSpcReduction="10000"/>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Interpretatie van feiten </a:t>
            </a:r>
            <a:r>
              <a:rPr lang="nl-NL" sz="2400" dirty="0">
                <a:effectLst/>
                <a:latin typeface="Calibri" panose="020F0502020204030204" pitchFamily="34" charset="0"/>
                <a:ea typeface="Calibri" panose="020F0502020204030204" pitchFamily="34" charset="0"/>
                <a:cs typeface="Times New Roman" panose="02020603050405020304" pitchFamily="18" charset="0"/>
              </a:rPr>
              <a:t>onderscheiden, d.w.z. dat je ziet dat je op een verschillende manier naar feiten kunt kijken. Zo kun je de PLO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Palestinian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Liberation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Organisation</a:t>
            </a:r>
            <a:r>
              <a:rPr lang="nl-NL" sz="2400" dirty="0">
                <a:effectLst/>
                <a:latin typeface="Calibri" panose="020F0502020204030204" pitchFamily="34" charset="0"/>
                <a:ea typeface="Calibri" panose="020F0502020204030204" pitchFamily="34" charset="0"/>
                <a:cs typeface="Times New Roman" panose="02020603050405020304" pitchFamily="18" charset="0"/>
              </a:rPr>
              <a:t>) een terroristische organisatie noemen (op basis van feiten, want ze pleegden regelmatig aanslagen), en een vrijheidsbeweging (opnieuw op basis van feiten, want ze willen Palestina bevrijden)</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a:t>
            </a:r>
            <a:r>
              <a:rPr lang="nl-NL"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latin typeface="Calibri" panose="020F0502020204030204" pitchFamily="34" charset="0"/>
                <a:ea typeface="Calibri" panose="020F0502020204030204" pitchFamily="34" charset="0"/>
                <a:cs typeface="Times New Roman" panose="02020603050405020304" pitchFamily="18" charset="0"/>
              </a:rPr>
              <a:t>Meestal in de vorm van een argumentatievraag, want daar wordt meestal naar een bepaalde interpretatie van feiten gevraagd.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tabLst>
                <a:tab pos="0" algn="l"/>
              </a:tabLst>
            </a:pP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a:t>
            </a:r>
            <a:r>
              <a:rPr lang="nl-NL" sz="24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Weet wat het begrip interpretatie betekent.</a:t>
            </a:r>
          </a:p>
          <a:p>
            <a:pPr>
              <a:lnSpc>
                <a:spcPct val="107000"/>
              </a:lnSpc>
              <a:spcAft>
                <a:spcPts val="800"/>
              </a:spcAft>
              <a:tabLst>
                <a:tab pos="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[LET OP: </a:t>
            </a:r>
            <a:r>
              <a:rPr lang="nl-NL" sz="2400" b="1" dirty="0">
                <a:effectLst/>
                <a:latin typeface="Calibri" panose="020F0502020204030204" pitchFamily="34" charset="0"/>
                <a:ea typeface="Calibri" panose="020F0502020204030204" pitchFamily="34" charset="0"/>
                <a:cs typeface="Times New Roman" panose="02020603050405020304" pitchFamily="18" charset="0"/>
              </a:rPr>
              <a:t>een mening is iets anders dan een interpretatie</a:t>
            </a:r>
            <a:r>
              <a:rPr lang="nl-NL" sz="2400" dirty="0">
                <a:effectLst/>
                <a:latin typeface="Calibri" panose="020F0502020204030204" pitchFamily="34" charset="0"/>
                <a:ea typeface="Calibri" panose="020F0502020204030204" pitchFamily="34" charset="0"/>
                <a:cs typeface="Times New Roman" panose="02020603050405020304" pitchFamily="18" charset="0"/>
              </a:rPr>
              <a:t>. Een mening kun je niet echt controleren. Ik vind dat de PLO goed werk doet, is een mening die niet goed of fout is. Je kunt het er wel of niet mee eens zijn, meer niet. Interpretaties kun je wél controleren en dan kun je wijzen op onjuist feitgebruik of onvolledigheid.]</a:t>
            </a:r>
          </a:p>
          <a:p>
            <a:endParaRPr lang="nl-NL" dirty="0"/>
          </a:p>
        </p:txBody>
      </p:sp>
    </p:spTree>
    <p:extLst>
      <p:ext uri="{BB962C8B-B14F-4D97-AF65-F5344CB8AC3E}">
        <p14:creationId xmlns:p14="http://schemas.microsoft.com/office/powerpoint/2010/main" val="1489707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r>
              <a:rPr lang="en-US" dirty="0" err="1"/>
              <a:t>Volgens</a:t>
            </a:r>
            <a:r>
              <a:rPr lang="en-US" dirty="0"/>
              <a:t> </a:t>
            </a:r>
            <a:r>
              <a:rPr lang="en-US" dirty="0" err="1"/>
              <a:t>vele</a:t>
            </a:r>
            <a:r>
              <a:rPr lang="en-US" dirty="0"/>
              <a:t> </a:t>
            </a:r>
            <a:r>
              <a:rPr lang="en-US" dirty="0" err="1"/>
              <a:t>historici</a:t>
            </a:r>
            <a:r>
              <a:rPr lang="en-US" dirty="0"/>
              <a:t> is het Modern </a:t>
            </a:r>
            <a:r>
              <a:rPr lang="en-US" dirty="0" err="1"/>
              <a:t>Imperialisme</a:t>
            </a:r>
            <a:r>
              <a:rPr lang="en-US" dirty="0"/>
              <a:t> </a:t>
            </a:r>
            <a:r>
              <a:rPr lang="en-US" dirty="0" err="1"/>
              <a:t>een</a:t>
            </a:r>
            <a:r>
              <a:rPr lang="en-US" dirty="0"/>
              <a:t> </a:t>
            </a:r>
            <a:r>
              <a:rPr lang="en-US" dirty="0" err="1"/>
              <a:t>logisch</a:t>
            </a:r>
            <a:r>
              <a:rPr lang="en-US" dirty="0"/>
              <a:t> </a:t>
            </a:r>
            <a:r>
              <a:rPr lang="en-US" dirty="0" err="1"/>
              <a:t>gevolg</a:t>
            </a:r>
            <a:r>
              <a:rPr lang="en-US" dirty="0"/>
              <a:t> van de </a:t>
            </a:r>
            <a:r>
              <a:rPr lang="en-US" dirty="0" err="1"/>
              <a:t>Industriële</a:t>
            </a:r>
            <a:r>
              <a:rPr lang="en-US" dirty="0"/>
              <a:t> </a:t>
            </a:r>
            <a:r>
              <a:rPr lang="en-US" dirty="0" err="1"/>
              <a:t>Revolutie</a:t>
            </a:r>
            <a:r>
              <a:rPr lang="en-US" dirty="0"/>
              <a:t>.</a:t>
            </a:r>
          </a:p>
          <a:p>
            <a:endParaRPr lang="en-US" dirty="0"/>
          </a:p>
          <a:p>
            <a:r>
              <a:rPr lang="en-US" b="1" dirty="0"/>
              <a:t>VRAAG: </a:t>
            </a:r>
            <a:r>
              <a:rPr lang="en-US" b="1" dirty="0" err="1"/>
              <a:t>Welke</a:t>
            </a:r>
            <a:r>
              <a:rPr lang="en-US" b="1" dirty="0"/>
              <a:t> </a:t>
            </a:r>
            <a:r>
              <a:rPr lang="en-US" b="1" dirty="0" err="1"/>
              <a:t>redenering</a:t>
            </a:r>
            <a:r>
              <a:rPr lang="en-US" b="1" dirty="0"/>
              <a:t> </a:t>
            </a:r>
            <a:r>
              <a:rPr lang="en-US" b="1" dirty="0" err="1"/>
              <a:t>volgen</a:t>
            </a:r>
            <a:r>
              <a:rPr lang="en-US" b="1" dirty="0"/>
              <a:t> </a:t>
            </a:r>
            <a:r>
              <a:rPr lang="en-US" b="1" dirty="0" err="1"/>
              <a:t>deze</a:t>
            </a:r>
            <a:r>
              <a:rPr lang="en-US" b="1" dirty="0"/>
              <a:t> </a:t>
            </a:r>
            <a:r>
              <a:rPr lang="en-US" b="1" dirty="0" err="1"/>
              <a:t>historici</a:t>
            </a:r>
            <a:r>
              <a:rPr lang="en-US" b="1" dirty="0"/>
              <a:t> </a:t>
            </a:r>
            <a:r>
              <a:rPr lang="en-US" b="1" dirty="0" err="1"/>
              <a:t>hierbij</a:t>
            </a:r>
            <a:r>
              <a:rPr lang="en-US" b="1" dirty="0"/>
              <a:t>?</a:t>
            </a:r>
          </a:p>
          <a:p>
            <a:r>
              <a:rPr lang="en-US" b="1" dirty="0"/>
              <a:t>(</a:t>
            </a:r>
            <a:r>
              <a:rPr lang="en-US" b="1" dirty="0" err="1"/>
              <a:t>hier</a:t>
            </a:r>
            <a:r>
              <a:rPr lang="en-US" b="1" dirty="0"/>
              <a:t> </a:t>
            </a:r>
            <a:r>
              <a:rPr lang="en-US" b="1" dirty="0" err="1"/>
              <a:t>wordt</a:t>
            </a:r>
            <a:r>
              <a:rPr lang="en-US" b="1" dirty="0"/>
              <a:t> </a:t>
            </a:r>
            <a:r>
              <a:rPr lang="en-US" b="1" dirty="0" err="1"/>
              <a:t>dus</a:t>
            </a:r>
            <a:r>
              <a:rPr lang="en-US" b="1" dirty="0"/>
              <a:t> </a:t>
            </a:r>
            <a:r>
              <a:rPr lang="en-US" b="1" dirty="0" err="1"/>
              <a:t>eigenlijk</a:t>
            </a:r>
            <a:r>
              <a:rPr lang="en-US" b="1" dirty="0"/>
              <a:t> </a:t>
            </a:r>
            <a:r>
              <a:rPr lang="en-US" b="1" dirty="0" err="1"/>
              <a:t>naar</a:t>
            </a:r>
            <a:r>
              <a:rPr lang="en-US" b="1" dirty="0"/>
              <a:t> de </a:t>
            </a:r>
            <a:r>
              <a:rPr lang="en-US" b="1" dirty="0" err="1"/>
              <a:t>interpretatie</a:t>
            </a:r>
            <a:r>
              <a:rPr lang="en-US" b="1" dirty="0"/>
              <a:t> van de </a:t>
            </a:r>
            <a:r>
              <a:rPr lang="en-US" b="1" dirty="0" err="1"/>
              <a:t>feiten</a:t>
            </a:r>
            <a:r>
              <a:rPr lang="en-US" b="1" dirty="0"/>
              <a:t> </a:t>
            </a:r>
            <a:r>
              <a:rPr lang="en-US" b="1" dirty="0" err="1"/>
              <a:t>gevraagd</a:t>
            </a:r>
            <a:r>
              <a:rPr lang="en-US" b="1" dirty="0"/>
              <a:t>)</a:t>
            </a:r>
            <a:endParaRPr lang="nl-NL" b="1" dirty="0"/>
          </a:p>
        </p:txBody>
      </p:sp>
      <p:sp>
        <p:nvSpPr>
          <p:cNvPr id="5" name="Tekstvak 4">
            <a:extLst>
              <a:ext uri="{FF2B5EF4-FFF2-40B4-BE49-F238E27FC236}">
                <a16:creationId xmlns:a16="http://schemas.microsoft.com/office/drawing/2014/main" id="{8911EB67-21B3-43FA-8F93-D8B455F8C373}"/>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415211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370703" y="1647569"/>
            <a:ext cx="11425881" cy="4983890"/>
          </a:xfrm>
        </p:spPr>
        <p:txBody>
          <a:bodyPr>
            <a:normAutofit fontScale="25000" lnSpcReduction="20000"/>
          </a:bodyPr>
          <a:lstStyle/>
          <a:p>
            <a:pPr>
              <a:lnSpc>
                <a:spcPct val="115000"/>
              </a:lnSpc>
              <a:tabLst>
                <a:tab pos="180340" algn="l"/>
                <a:tab pos="540385" algn="l"/>
              </a:tabLst>
            </a:pPr>
            <a:r>
              <a:rPr lang="nl-NL" sz="6400" b="1" dirty="0">
                <a:effectLst/>
                <a:latin typeface="Arial" panose="020B0604020202020204" pitchFamily="34" charset="0"/>
                <a:ea typeface="Times New Roman" panose="02020603050405020304" pitchFamily="18" charset="0"/>
              </a:rPr>
              <a:t>VOORBEELD: </a:t>
            </a:r>
            <a:r>
              <a:rPr lang="nl-NL" sz="6400" dirty="0">
                <a:effectLst/>
                <a:latin typeface="Arial" panose="020B0604020202020204" pitchFamily="34" charset="0"/>
                <a:ea typeface="Calibri" panose="020F0502020204030204" pitchFamily="34" charset="0"/>
              </a:rPr>
              <a:t>De volgende historische gebeurtenissen hebben te maken met vrouwengeschiedenis:</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 </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1 	Joke Smit schrijft in </a:t>
            </a:r>
            <a:r>
              <a:rPr lang="nl-NL" sz="6400" i="1" dirty="0">
                <a:effectLst/>
                <a:latin typeface="Arial" panose="020B0604020202020204" pitchFamily="34" charset="0"/>
                <a:ea typeface="Calibri" panose="020F0502020204030204" pitchFamily="34" charset="0"/>
              </a:rPr>
              <a:t>Het onbehagen bij de vrouw </a:t>
            </a:r>
            <a:r>
              <a:rPr lang="nl-NL" sz="6400" dirty="0">
                <a:effectLst/>
                <a:latin typeface="Arial" panose="020B0604020202020204" pitchFamily="34" charset="0"/>
                <a:ea typeface="Calibri" panose="020F0502020204030204" pitchFamily="34" charset="0"/>
              </a:rPr>
              <a:t>dat gehuwde vrouwen in deze tijd van toenemende welvaart moeten	weigeren nog langer een “kudde </a:t>
            </a:r>
            <a:r>
              <a:rPr lang="nl-NL" sz="6400" dirty="0" err="1">
                <a:effectLst/>
                <a:latin typeface="Arial" panose="020B0604020202020204" pitchFamily="34" charset="0"/>
                <a:ea typeface="Calibri" panose="020F0502020204030204" pitchFamily="34" charset="0"/>
              </a:rPr>
              <a:t>stofzuigervee</a:t>
            </a:r>
            <a:r>
              <a:rPr lang="nl-NL" sz="6400" dirty="0">
                <a:effectLst/>
                <a:latin typeface="Arial" panose="020B0604020202020204" pitchFamily="34" charset="0"/>
                <a:ea typeface="Calibri" panose="020F0502020204030204" pitchFamily="34" charset="0"/>
              </a:rPr>
              <a:t>” te zijn.</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2 	De zestienjarige Aletta Jacobs stuurt aan de liberale minister-president Thorbecke een verzoek tot toelating aan de		universiteit van	 Groningen om voor arts te kunnen studeren. Bij hoge uitzondering stemt Thorbecke toe. 			Lange tijd zou Aletta Jacobs de enige vrouwelijke student zijn. </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3 	De Nederlandse koningin Juliana zegt in een toespraak tot het Amerikaanse Congres dat steeds meer mensen			tegenover elkaar staan in twee ideologische blokken. Door de atoombommen is dat een groot gevaar voor de wereld.</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4 	Dr. Aletta Jacobs en andere vrouwen uit neutrale landen bezoeken de regeringsleiders van de oorlogvoerende landen	om te onderzoeken of zij een rol kunnen spelen in de beëindiging van de Eerste Wereldoorlog.</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5	Moslimorganisaties in Nederland klagen VVD-politica Ayaan Hirsi Ali aan vanwege haar uitspraken over de islam. Zij		doet deze uitspraken in het kader van haar strijd voor gelijke rechten van man en vrouw.</a:t>
            </a:r>
            <a:endParaRPr lang="nl-NL" sz="6400" dirty="0">
              <a:effectLst/>
              <a:latin typeface="Times New Roman" panose="02020603050405020304" pitchFamily="18" charset="0"/>
              <a:ea typeface="Calibri" panose="020F0502020204030204" pitchFamily="34" charset="0"/>
            </a:endParaRPr>
          </a:p>
          <a:p>
            <a:pPr>
              <a:lnSpc>
                <a:spcPct val="115000"/>
              </a:lnSpc>
            </a:pPr>
            <a:r>
              <a:rPr lang="nl-NL" sz="6400" dirty="0">
                <a:effectLst/>
                <a:latin typeface="Arial" panose="020B0604020202020204" pitchFamily="34" charset="0"/>
                <a:ea typeface="Calibri" panose="020F0502020204030204" pitchFamily="34" charset="0"/>
              </a:rPr>
              <a:t>6 	In Harlingen verschijnt een pamflet waarin betoogd wordt “dat de vrijheid en gelijkheid in de rechten van de mens, 	zoals zij nu in de Franse Revolutie aangenomen zijn” ook voor vrouwen moeten gelden.</a:t>
            </a:r>
          </a:p>
          <a:p>
            <a:pPr>
              <a:lnSpc>
                <a:spcPct val="115000"/>
              </a:lnSpc>
            </a:pPr>
            <a:r>
              <a:rPr lang="nl-NL" sz="6400" b="1" i="1" dirty="0">
                <a:effectLst/>
                <a:latin typeface="Arial" panose="020B0604020202020204" pitchFamily="34" charset="0"/>
                <a:ea typeface="Calibri" panose="020F0502020204030204" pitchFamily="34" charset="0"/>
              </a:rPr>
              <a:t>2p</a:t>
            </a:r>
            <a:r>
              <a:rPr lang="nl-NL" sz="6400" b="1" dirty="0">
                <a:effectLst/>
                <a:latin typeface="Arial" panose="020B0604020202020204" pitchFamily="34" charset="0"/>
                <a:ea typeface="Calibri" panose="020F0502020204030204" pitchFamily="34" charset="0"/>
              </a:rPr>
              <a:t>  	Zet deze zes gebeurtenissen in de juiste volgorde, van vroeger naar later. Noteer alleen de nummers.</a:t>
            </a:r>
            <a:endParaRPr lang="nl-NL" sz="6400" b="1" dirty="0">
              <a:effectLst/>
              <a:latin typeface="Times New Roman" panose="02020603050405020304" pitchFamily="18" charset="0"/>
              <a:ea typeface="Calibri" panose="020F0502020204030204" pitchFamily="34" charset="0"/>
            </a:endParaRPr>
          </a:p>
          <a:p>
            <a:endParaRPr lang="nl-NL" dirty="0"/>
          </a:p>
        </p:txBody>
      </p:sp>
      <p:sp>
        <p:nvSpPr>
          <p:cNvPr id="4" name="Tekstvak 3">
            <a:extLst>
              <a:ext uri="{FF2B5EF4-FFF2-40B4-BE49-F238E27FC236}">
                <a16:creationId xmlns:a16="http://schemas.microsoft.com/office/drawing/2014/main" id="{EEDE7701-033E-4BAC-9C56-D8FA844D011C}"/>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754749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Gebruik en misbruik van geschiedenis</a:t>
            </a:r>
            <a:r>
              <a:rPr lang="nl-NL" sz="2400" dirty="0">
                <a:effectLst/>
                <a:latin typeface="Calibri" panose="020F0502020204030204" pitchFamily="34" charset="0"/>
                <a:ea typeface="Calibri" panose="020F0502020204030204" pitchFamily="34" charset="0"/>
                <a:cs typeface="Times New Roman" panose="02020603050405020304" pitchFamily="18" charset="0"/>
              </a:rPr>
              <a:t>, d.w</a:t>
            </a:r>
            <a:r>
              <a:rPr lang="nl-NL" sz="2400" dirty="0">
                <a:latin typeface="Calibri" panose="020F0502020204030204" pitchFamily="34" charset="0"/>
                <a:ea typeface="Calibri" panose="020F0502020204030204" pitchFamily="34" charset="0"/>
                <a:cs typeface="Times New Roman" panose="02020603050405020304" pitchFamily="18" charset="0"/>
              </a:rPr>
              <a:t>.</a:t>
            </a:r>
            <a:r>
              <a:rPr lang="nl-NL" sz="2400" dirty="0">
                <a:effectLst/>
                <a:latin typeface="Calibri" panose="020F0502020204030204" pitchFamily="34" charset="0"/>
                <a:ea typeface="Calibri" panose="020F0502020204030204" pitchFamily="34" charset="0"/>
                <a:cs typeface="Times New Roman" panose="02020603050405020304" pitchFamily="18" charset="0"/>
              </a:rPr>
              <a:t>z</a:t>
            </a:r>
            <a:r>
              <a:rPr lang="nl-NL" sz="2400" dirty="0">
                <a:latin typeface="Calibri" panose="020F0502020204030204" pitchFamily="34" charset="0"/>
                <a:ea typeface="Calibri" panose="020F0502020204030204" pitchFamily="34" charset="0"/>
                <a:cs typeface="Times New Roman" panose="02020603050405020304" pitchFamily="18" charset="0"/>
              </a:rPr>
              <a:t>.</a:t>
            </a:r>
            <a:r>
              <a:rPr lang="nl-NL" sz="2400" dirty="0">
                <a:effectLst/>
                <a:latin typeface="Calibri" panose="020F0502020204030204" pitchFamily="34" charset="0"/>
                <a:ea typeface="Calibri" panose="020F0502020204030204" pitchFamily="34" charset="0"/>
                <a:cs typeface="Times New Roman" panose="02020603050405020304" pitchFamily="18" charset="0"/>
              </a:rPr>
              <a:t> wat kun je leren van geschiedenis?			Dus kun je politici vragen om aan “Het Verraad van München” te denken. Of als Nederland weer gevraagd wordt voor een VN-missie: “denk aan wat er mis is gegaan in Srebrenica”.</a:t>
            </a:r>
          </a:p>
          <a:p>
            <a:pPr marL="180340" indent="-180340">
              <a:lnSpc>
                <a:spcPct val="107000"/>
              </a:lnSpc>
              <a:spcAft>
                <a:spcPts val="800"/>
              </a:spcAft>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b="1" dirty="0">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Tot nu toe niet, maar je kunt denken aan “anachronisme” , dat wil zeggen dat je met een eenentwintigste-eeuw-blik kijkt naar de geschiedenis.  </a:t>
            </a:r>
            <a:br>
              <a:rPr lang="nl-NL"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1336765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7240589" cy="5231027"/>
          </a:xfrm>
        </p:spPr>
        <p:txBody>
          <a:bodyPr>
            <a:normAutofit/>
          </a:bodyPr>
          <a:lstStyle/>
          <a:p>
            <a:pPr>
              <a:lnSpc>
                <a:spcPct val="107000"/>
              </a:lnSpc>
              <a:spcAft>
                <a:spcPts val="800"/>
              </a:spcAft>
              <a:tabLst>
                <a:tab pos="0" algn="l"/>
              </a:tabLst>
            </a:pPr>
            <a:br>
              <a:rPr lang="nl-NL" sz="24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ekstvak 3">
            <a:extLst>
              <a:ext uri="{FF2B5EF4-FFF2-40B4-BE49-F238E27FC236}">
                <a16:creationId xmlns:a16="http://schemas.microsoft.com/office/drawing/2014/main" id="{429533E5-66B7-4B24-A6DE-5356EC57ACCE}"/>
              </a:ext>
            </a:extLst>
          </p:cNvPr>
          <p:cNvSpPr txBox="1"/>
          <p:nvPr/>
        </p:nvSpPr>
        <p:spPr>
          <a:xfrm>
            <a:off x="749644" y="1804085"/>
            <a:ext cx="6837930" cy="3693319"/>
          </a:xfrm>
          <a:prstGeom prst="rect">
            <a:avLst/>
          </a:prstGeom>
          <a:noFill/>
        </p:spPr>
        <p:txBody>
          <a:bodyPr wrap="square" rtlCol="0">
            <a:spAutoFit/>
          </a:bodyPr>
          <a:lstStyle/>
          <a:p>
            <a:r>
              <a:rPr lang="en-US" dirty="0" err="1">
                <a:solidFill>
                  <a:schemeClr val="bg1"/>
                </a:solidFill>
              </a:rPr>
              <a:t>Een</a:t>
            </a:r>
            <a:r>
              <a:rPr lang="en-US" dirty="0">
                <a:solidFill>
                  <a:schemeClr val="bg1"/>
                </a:solidFill>
              </a:rPr>
              <a:t> </a:t>
            </a:r>
            <a:r>
              <a:rPr lang="en-US" b="1" dirty="0" err="1">
                <a:solidFill>
                  <a:srgbClr val="FF0000"/>
                </a:solidFill>
              </a:rPr>
              <a:t>gegeven</a:t>
            </a:r>
            <a:r>
              <a:rPr lang="en-US" b="1" dirty="0">
                <a:solidFill>
                  <a:srgbClr val="FF0000"/>
                </a:solidFill>
              </a:rPr>
              <a:t>: </a:t>
            </a:r>
            <a:r>
              <a:rPr lang="en-US" i="1" dirty="0">
                <a:solidFill>
                  <a:schemeClr val="bg1"/>
                </a:solidFill>
              </a:rPr>
              <a:t>In de 16e -18e </a:t>
            </a:r>
            <a:r>
              <a:rPr lang="en-US" i="1" dirty="0" err="1">
                <a:solidFill>
                  <a:schemeClr val="bg1"/>
                </a:solidFill>
              </a:rPr>
              <a:t>eeuw</a:t>
            </a:r>
            <a:r>
              <a:rPr lang="en-US" i="1" dirty="0">
                <a:solidFill>
                  <a:schemeClr val="bg1"/>
                </a:solidFill>
              </a:rPr>
              <a:t> </a:t>
            </a:r>
            <a:r>
              <a:rPr lang="en-US" i="1" dirty="0" err="1">
                <a:solidFill>
                  <a:schemeClr val="bg1"/>
                </a:solidFill>
              </a:rPr>
              <a:t>kocht</a:t>
            </a:r>
            <a:r>
              <a:rPr lang="en-US" i="1" dirty="0">
                <a:solidFill>
                  <a:schemeClr val="bg1"/>
                </a:solidFill>
              </a:rPr>
              <a:t>, </a:t>
            </a:r>
            <a:r>
              <a:rPr lang="en-US" i="1" dirty="0" err="1">
                <a:solidFill>
                  <a:schemeClr val="bg1"/>
                </a:solidFill>
              </a:rPr>
              <a:t>transporteerde</a:t>
            </a:r>
            <a:r>
              <a:rPr lang="en-US" i="1" dirty="0">
                <a:solidFill>
                  <a:schemeClr val="bg1"/>
                </a:solidFill>
              </a:rPr>
              <a:t> </a:t>
            </a:r>
            <a:r>
              <a:rPr lang="en-US" i="1" dirty="0" err="1">
                <a:solidFill>
                  <a:schemeClr val="bg1"/>
                </a:solidFill>
              </a:rPr>
              <a:t>en</a:t>
            </a:r>
            <a:r>
              <a:rPr lang="en-US" i="1" dirty="0">
                <a:solidFill>
                  <a:schemeClr val="bg1"/>
                </a:solidFill>
              </a:rPr>
              <a:t> </a:t>
            </a:r>
            <a:r>
              <a:rPr lang="en-US" i="1" dirty="0" err="1">
                <a:solidFill>
                  <a:schemeClr val="bg1"/>
                </a:solidFill>
              </a:rPr>
              <a:t>verkocht</a:t>
            </a:r>
            <a:r>
              <a:rPr lang="en-US" i="1" dirty="0">
                <a:solidFill>
                  <a:schemeClr val="bg1"/>
                </a:solidFill>
              </a:rPr>
              <a:t> de West-</a:t>
            </a:r>
            <a:r>
              <a:rPr lang="en-US" i="1" dirty="0" err="1">
                <a:solidFill>
                  <a:schemeClr val="bg1"/>
                </a:solidFill>
              </a:rPr>
              <a:t>Indische</a:t>
            </a:r>
            <a:r>
              <a:rPr lang="en-US" i="1" dirty="0">
                <a:solidFill>
                  <a:schemeClr val="bg1"/>
                </a:solidFill>
              </a:rPr>
              <a:t> Compagnie </a:t>
            </a:r>
            <a:r>
              <a:rPr lang="en-US" i="1" dirty="0" err="1">
                <a:solidFill>
                  <a:schemeClr val="bg1"/>
                </a:solidFill>
              </a:rPr>
              <a:t>honderdduizenden</a:t>
            </a:r>
            <a:r>
              <a:rPr lang="en-US" i="1" dirty="0">
                <a:solidFill>
                  <a:schemeClr val="bg1"/>
                </a:solidFill>
              </a:rPr>
              <a:t> </a:t>
            </a:r>
            <a:r>
              <a:rPr lang="en-US" i="1" dirty="0" err="1">
                <a:solidFill>
                  <a:schemeClr val="bg1"/>
                </a:solidFill>
              </a:rPr>
              <a:t>slaven</a:t>
            </a:r>
            <a:r>
              <a:rPr lang="en-US" i="1" dirty="0">
                <a:solidFill>
                  <a:schemeClr val="bg1"/>
                </a:solidFill>
              </a:rPr>
              <a:t>. De </a:t>
            </a:r>
            <a:r>
              <a:rPr lang="en-US" i="1" dirty="0" err="1">
                <a:solidFill>
                  <a:schemeClr val="bg1"/>
                </a:solidFill>
              </a:rPr>
              <a:t>slaven</a:t>
            </a:r>
            <a:r>
              <a:rPr lang="en-US" i="1" dirty="0">
                <a:solidFill>
                  <a:schemeClr val="bg1"/>
                </a:solidFill>
              </a:rPr>
              <a:t> warden </a:t>
            </a:r>
            <a:r>
              <a:rPr lang="en-US" i="1" dirty="0" err="1">
                <a:solidFill>
                  <a:schemeClr val="bg1"/>
                </a:solidFill>
              </a:rPr>
              <a:t>gekocht</a:t>
            </a:r>
            <a:r>
              <a:rPr lang="en-US" i="1" dirty="0">
                <a:solidFill>
                  <a:schemeClr val="bg1"/>
                </a:solidFill>
              </a:rPr>
              <a:t> in –wat nu zo </a:t>
            </a:r>
            <a:r>
              <a:rPr lang="en-US" i="1" dirty="0" err="1">
                <a:solidFill>
                  <a:schemeClr val="bg1"/>
                </a:solidFill>
              </a:rPr>
              <a:t>heet</a:t>
            </a:r>
            <a:r>
              <a:rPr lang="en-US" i="1" dirty="0">
                <a:solidFill>
                  <a:schemeClr val="bg1"/>
                </a:solidFill>
              </a:rPr>
              <a:t>- Ghana </a:t>
            </a:r>
            <a:r>
              <a:rPr lang="en-US" i="1" dirty="0" err="1">
                <a:solidFill>
                  <a:schemeClr val="bg1"/>
                </a:solidFill>
              </a:rPr>
              <a:t>en</a:t>
            </a:r>
            <a:r>
              <a:rPr lang="en-US" i="1" dirty="0">
                <a:solidFill>
                  <a:schemeClr val="bg1"/>
                </a:solidFill>
              </a:rPr>
              <a:t> </a:t>
            </a:r>
            <a:r>
              <a:rPr lang="en-US" i="1" dirty="0" err="1">
                <a:solidFill>
                  <a:schemeClr val="bg1"/>
                </a:solidFill>
              </a:rPr>
              <a:t>vanuit</a:t>
            </a:r>
            <a:r>
              <a:rPr lang="en-US" i="1" dirty="0">
                <a:solidFill>
                  <a:schemeClr val="bg1"/>
                </a:solidFill>
              </a:rPr>
              <a:t> Elmina </a:t>
            </a:r>
            <a:r>
              <a:rPr lang="en-US" i="1" dirty="0" err="1">
                <a:solidFill>
                  <a:schemeClr val="bg1"/>
                </a:solidFill>
              </a:rPr>
              <a:t>onder</a:t>
            </a:r>
            <a:r>
              <a:rPr lang="en-US" i="1" dirty="0">
                <a:solidFill>
                  <a:schemeClr val="bg1"/>
                </a:solidFill>
              </a:rPr>
              <a:t> </a:t>
            </a:r>
            <a:r>
              <a:rPr lang="en-US" i="1" dirty="0" err="1">
                <a:solidFill>
                  <a:schemeClr val="bg1"/>
                </a:solidFill>
              </a:rPr>
              <a:t>erbarmelijke</a:t>
            </a:r>
            <a:r>
              <a:rPr lang="en-US" i="1" dirty="0">
                <a:solidFill>
                  <a:schemeClr val="bg1"/>
                </a:solidFill>
              </a:rPr>
              <a:t> </a:t>
            </a:r>
            <a:r>
              <a:rPr lang="en-US" i="1" dirty="0" err="1">
                <a:solidFill>
                  <a:schemeClr val="bg1"/>
                </a:solidFill>
              </a:rPr>
              <a:t>omstandigheden</a:t>
            </a:r>
            <a:r>
              <a:rPr lang="en-US" i="1" dirty="0">
                <a:solidFill>
                  <a:schemeClr val="bg1"/>
                </a:solidFill>
              </a:rPr>
              <a:t> </a:t>
            </a:r>
            <a:r>
              <a:rPr lang="en-US" i="1" dirty="0" err="1">
                <a:solidFill>
                  <a:schemeClr val="bg1"/>
                </a:solidFill>
              </a:rPr>
              <a:t>vervoerd</a:t>
            </a:r>
            <a:r>
              <a:rPr lang="en-US" i="1" dirty="0">
                <a:solidFill>
                  <a:schemeClr val="bg1"/>
                </a:solidFill>
              </a:rPr>
              <a:t> </a:t>
            </a:r>
            <a:r>
              <a:rPr lang="en-US" i="1" dirty="0" err="1">
                <a:solidFill>
                  <a:schemeClr val="bg1"/>
                </a:solidFill>
              </a:rPr>
              <a:t>naar</a:t>
            </a:r>
            <a:r>
              <a:rPr lang="en-US" i="1" dirty="0">
                <a:solidFill>
                  <a:schemeClr val="bg1"/>
                </a:solidFill>
              </a:rPr>
              <a:t> de </a:t>
            </a:r>
            <a:r>
              <a:rPr lang="en-US" i="1" dirty="0" err="1">
                <a:solidFill>
                  <a:schemeClr val="bg1"/>
                </a:solidFill>
              </a:rPr>
              <a:t>Antillen</a:t>
            </a:r>
            <a:r>
              <a:rPr lang="en-US" i="1" dirty="0">
                <a:solidFill>
                  <a:schemeClr val="bg1"/>
                </a:solidFill>
              </a:rPr>
              <a:t>. </a:t>
            </a:r>
            <a:r>
              <a:rPr lang="en-US" i="1" dirty="0" err="1">
                <a:solidFill>
                  <a:schemeClr val="bg1"/>
                </a:solidFill>
              </a:rPr>
              <a:t>Daar</a:t>
            </a:r>
            <a:r>
              <a:rPr lang="en-US" i="1" dirty="0">
                <a:solidFill>
                  <a:schemeClr val="bg1"/>
                </a:solidFill>
              </a:rPr>
              <a:t> warden op </a:t>
            </a:r>
            <a:r>
              <a:rPr lang="en-US" i="1" dirty="0" err="1">
                <a:solidFill>
                  <a:schemeClr val="bg1"/>
                </a:solidFill>
              </a:rPr>
              <a:t>slavenmarkten</a:t>
            </a:r>
            <a:r>
              <a:rPr lang="en-US" i="1" dirty="0">
                <a:solidFill>
                  <a:schemeClr val="bg1"/>
                </a:solidFill>
              </a:rPr>
              <a:t> </a:t>
            </a:r>
            <a:r>
              <a:rPr lang="en-US" i="1" dirty="0" err="1">
                <a:solidFill>
                  <a:schemeClr val="bg1"/>
                </a:solidFill>
              </a:rPr>
              <a:t>mannen</a:t>
            </a:r>
            <a:r>
              <a:rPr lang="en-US" i="1" dirty="0">
                <a:solidFill>
                  <a:schemeClr val="bg1"/>
                </a:solidFill>
              </a:rPr>
              <a:t>, </a:t>
            </a:r>
            <a:r>
              <a:rPr lang="en-US" i="1" dirty="0" err="1">
                <a:solidFill>
                  <a:schemeClr val="bg1"/>
                </a:solidFill>
              </a:rPr>
              <a:t>vrouwen</a:t>
            </a:r>
            <a:r>
              <a:rPr lang="en-US" i="1" dirty="0">
                <a:solidFill>
                  <a:schemeClr val="bg1"/>
                </a:solidFill>
              </a:rPr>
              <a:t> </a:t>
            </a:r>
            <a:r>
              <a:rPr lang="en-US" i="1" dirty="0" err="1">
                <a:solidFill>
                  <a:schemeClr val="bg1"/>
                </a:solidFill>
              </a:rPr>
              <a:t>en</a:t>
            </a:r>
            <a:r>
              <a:rPr lang="en-US" i="1" dirty="0">
                <a:solidFill>
                  <a:schemeClr val="bg1"/>
                </a:solidFill>
              </a:rPr>
              <a:t> </a:t>
            </a:r>
            <a:r>
              <a:rPr lang="en-US" i="1" dirty="0" err="1">
                <a:solidFill>
                  <a:schemeClr val="bg1"/>
                </a:solidFill>
              </a:rPr>
              <a:t>kinderen</a:t>
            </a:r>
            <a:r>
              <a:rPr lang="en-US" i="1" dirty="0">
                <a:solidFill>
                  <a:schemeClr val="bg1"/>
                </a:solidFill>
              </a:rPr>
              <a:t> </a:t>
            </a:r>
            <a:r>
              <a:rPr lang="en-US" i="1" dirty="0" err="1">
                <a:solidFill>
                  <a:schemeClr val="bg1"/>
                </a:solidFill>
              </a:rPr>
              <a:t>verkocht</a:t>
            </a:r>
            <a:r>
              <a:rPr lang="en-US" i="1" dirty="0">
                <a:solidFill>
                  <a:schemeClr val="bg1"/>
                </a:solidFill>
              </a:rPr>
              <a:t> </a:t>
            </a:r>
            <a:r>
              <a:rPr lang="en-US" i="1" dirty="0" err="1">
                <a:solidFill>
                  <a:schemeClr val="bg1"/>
                </a:solidFill>
              </a:rPr>
              <a:t>aan</a:t>
            </a:r>
            <a:r>
              <a:rPr lang="en-US" i="1" dirty="0">
                <a:solidFill>
                  <a:schemeClr val="bg1"/>
                </a:solidFill>
              </a:rPr>
              <a:t> </a:t>
            </a:r>
            <a:r>
              <a:rPr lang="en-US" i="1" dirty="0" err="1">
                <a:solidFill>
                  <a:schemeClr val="bg1"/>
                </a:solidFill>
              </a:rPr>
              <a:t>plantagehouders</a:t>
            </a:r>
            <a:r>
              <a:rPr lang="en-US" i="1" dirty="0">
                <a:solidFill>
                  <a:schemeClr val="bg1"/>
                </a:solidFill>
              </a:rPr>
              <a:t>, die de </a:t>
            </a:r>
            <a:r>
              <a:rPr lang="en-US" i="1" dirty="0" err="1">
                <a:solidFill>
                  <a:schemeClr val="bg1"/>
                </a:solidFill>
              </a:rPr>
              <a:t>slaven</a:t>
            </a:r>
            <a:r>
              <a:rPr lang="en-US" i="1" dirty="0">
                <a:solidFill>
                  <a:schemeClr val="bg1"/>
                </a:solidFill>
              </a:rPr>
              <a:t> </a:t>
            </a:r>
            <a:r>
              <a:rPr lang="en-US" i="1" dirty="0" err="1">
                <a:solidFill>
                  <a:schemeClr val="bg1"/>
                </a:solidFill>
              </a:rPr>
              <a:t>gebruikten</a:t>
            </a:r>
            <a:r>
              <a:rPr lang="en-US" i="1" dirty="0">
                <a:solidFill>
                  <a:schemeClr val="bg1"/>
                </a:solidFill>
              </a:rPr>
              <a:t> </a:t>
            </a:r>
            <a:r>
              <a:rPr lang="en-US" i="1" dirty="0" err="1">
                <a:solidFill>
                  <a:schemeClr val="bg1"/>
                </a:solidFill>
              </a:rPr>
              <a:t>voor</a:t>
            </a:r>
            <a:r>
              <a:rPr lang="en-US" i="1" dirty="0">
                <a:solidFill>
                  <a:schemeClr val="bg1"/>
                </a:solidFill>
              </a:rPr>
              <a:t> het </a:t>
            </a:r>
            <a:r>
              <a:rPr lang="en-US" i="1" dirty="0" err="1">
                <a:solidFill>
                  <a:schemeClr val="bg1"/>
                </a:solidFill>
              </a:rPr>
              <a:t>werk</a:t>
            </a:r>
            <a:r>
              <a:rPr lang="en-US" i="1" dirty="0">
                <a:solidFill>
                  <a:schemeClr val="bg1"/>
                </a:solidFill>
              </a:rPr>
              <a:t> op de </a:t>
            </a:r>
            <a:r>
              <a:rPr lang="en-US" i="1" dirty="0" err="1">
                <a:solidFill>
                  <a:schemeClr val="bg1"/>
                </a:solidFill>
              </a:rPr>
              <a:t>koffie</a:t>
            </a:r>
            <a:r>
              <a:rPr lang="en-US" i="1" dirty="0">
                <a:solidFill>
                  <a:schemeClr val="bg1"/>
                </a:solidFill>
              </a:rPr>
              <a:t>-, </a:t>
            </a:r>
            <a:r>
              <a:rPr lang="en-US" i="1" dirty="0" err="1">
                <a:solidFill>
                  <a:schemeClr val="bg1"/>
                </a:solidFill>
              </a:rPr>
              <a:t>suiker</a:t>
            </a:r>
            <a:r>
              <a:rPr lang="en-US" i="1" dirty="0">
                <a:solidFill>
                  <a:schemeClr val="bg1"/>
                </a:solidFill>
              </a:rPr>
              <a:t>-  </a:t>
            </a:r>
            <a:r>
              <a:rPr lang="en-US" i="1" dirty="0" err="1">
                <a:solidFill>
                  <a:schemeClr val="bg1"/>
                </a:solidFill>
              </a:rPr>
              <a:t>en</a:t>
            </a:r>
            <a:r>
              <a:rPr lang="en-US" i="1" dirty="0">
                <a:solidFill>
                  <a:schemeClr val="bg1"/>
                </a:solidFill>
              </a:rPr>
              <a:t> </a:t>
            </a:r>
            <a:r>
              <a:rPr lang="en-US" i="1" dirty="0" err="1">
                <a:solidFill>
                  <a:schemeClr val="bg1"/>
                </a:solidFill>
              </a:rPr>
              <a:t>katoenplantages</a:t>
            </a:r>
            <a:r>
              <a:rPr lang="en-US" i="1" dirty="0">
                <a:solidFill>
                  <a:schemeClr val="bg1"/>
                </a:solidFill>
              </a:rPr>
              <a:t>.</a:t>
            </a:r>
          </a:p>
          <a:p>
            <a:endParaRPr lang="en-US" dirty="0">
              <a:solidFill>
                <a:schemeClr val="bg1"/>
              </a:solidFill>
            </a:endParaRPr>
          </a:p>
          <a:p>
            <a:endParaRPr lang="en-US" dirty="0">
              <a:solidFill>
                <a:schemeClr val="bg1"/>
              </a:solidFill>
            </a:endParaRPr>
          </a:p>
          <a:p>
            <a:r>
              <a:rPr lang="en-US" dirty="0" err="1">
                <a:solidFill>
                  <a:schemeClr val="bg1"/>
                </a:solidFill>
              </a:rPr>
              <a:t>Moderne</a:t>
            </a:r>
            <a:r>
              <a:rPr lang="en-US" dirty="0">
                <a:solidFill>
                  <a:schemeClr val="bg1"/>
                </a:solidFill>
              </a:rPr>
              <a:t> </a:t>
            </a:r>
            <a:r>
              <a:rPr lang="en-US" dirty="0" err="1">
                <a:solidFill>
                  <a:schemeClr val="bg1"/>
                </a:solidFill>
              </a:rPr>
              <a:t>historici</a:t>
            </a:r>
            <a:r>
              <a:rPr lang="en-US" dirty="0">
                <a:solidFill>
                  <a:schemeClr val="bg1"/>
                </a:solidFill>
              </a:rPr>
              <a:t> </a:t>
            </a:r>
            <a:r>
              <a:rPr lang="en-US" dirty="0" err="1">
                <a:solidFill>
                  <a:schemeClr val="bg1"/>
                </a:solidFill>
              </a:rPr>
              <a:t>noemen</a:t>
            </a:r>
            <a:r>
              <a:rPr lang="en-US" dirty="0">
                <a:solidFill>
                  <a:schemeClr val="bg1"/>
                </a:solidFill>
              </a:rPr>
              <a:t> de </a:t>
            </a:r>
            <a:r>
              <a:rPr lang="en-US" dirty="0" err="1">
                <a:solidFill>
                  <a:schemeClr val="bg1"/>
                </a:solidFill>
              </a:rPr>
              <a:t>slavenhandel</a:t>
            </a:r>
            <a:r>
              <a:rPr lang="en-US" dirty="0">
                <a:solidFill>
                  <a:schemeClr val="bg1"/>
                </a:solidFill>
              </a:rPr>
              <a:t> </a:t>
            </a:r>
            <a:r>
              <a:rPr lang="en-US" dirty="0" err="1">
                <a:solidFill>
                  <a:schemeClr val="bg1"/>
                </a:solidFill>
              </a:rPr>
              <a:t>en</a:t>
            </a:r>
            <a:r>
              <a:rPr lang="en-US" dirty="0">
                <a:solidFill>
                  <a:schemeClr val="bg1"/>
                </a:solidFill>
              </a:rPr>
              <a:t> </a:t>
            </a:r>
            <a:r>
              <a:rPr lang="en-US" dirty="0" err="1">
                <a:solidFill>
                  <a:schemeClr val="bg1"/>
                </a:solidFill>
              </a:rPr>
              <a:t>slavernij</a:t>
            </a:r>
            <a:r>
              <a:rPr lang="en-US" dirty="0">
                <a:solidFill>
                  <a:schemeClr val="bg1"/>
                </a:solidFill>
              </a:rPr>
              <a:t> </a:t>
            </a:r>
            <a:r>
              <a:rPr lang="en-US" dirty="0" err="1">
                <a:solidFill>
                  <a:schemeClr val="bg1"/>
                </a:solidFill>
              </a:rPr>
              <a:t>een</a:t>
            </a:r>
            <a:r>
              <a:rPr lang="en-US" dirty="0">
                <a:solidFill>
                  <a:schemeClr val="bg1"/>
                </a:solidFill>
              </a:rPr>
              <a:t> </a:t>
            </a:r>
            <a:r>
              <a:rPr lang="en-US" dirty="0" err="1">
                <a:solidFill>
                  <a:schemeClr val="bg1"/>
                </a:solidFill>
              </a:rPr>
              <a:t>vorm</a:t>
            </a:r>
            <a:r>
              <a:rPr lang="en-US" dirty="0">
                <a:solidFill>
                  <a:schemeClr val="bg1"/>
                </a:solidFill>
              </a:rPr>
              <a:t> van genocide.</a:t>
            </a:r>
          </a:p>
          <a:p>
            <a:r>
              <a:rPr lang="en-US" b="1" dirty="0">
                <a:solidFill>
                  <a:srgbClr val="0070C0"/>
                </a:solidFill>
              </a:rPr>
              <a:t>VRAAG: </a:t>
            </a:r>
            <a:r>
              <a:rPr lang="en-US" dirty="0">
                <a:solidFill>
                  <a:schemeClr val="bg1"/>
                </a:solidFill>
              </a:rPr>
              <a:t>Leg </a:t>
            </a:r>
            <a:r>
              <a:rPr lang="en-US" dirty="0" err="1">
                <a:solidFill>
                  <a:schemeClr val="bg1"/>
                </a:solidFill>
              </a:rPr>
              <a:t>uit</a:t>
            </a:r>
            <a:r>
              <a:rPr lang="en-US" dirty="0">
                <a:solidFill>
                  <a:schemeClr val="bg1"/>
                </a:solidFill>
              </a:rPr>
              <a:t> </a:t>
            </a:r>
            <a:r>
              <a:rPr lang="en-US" dirty="0" err="1">
                <a:solidFill>
                  <a:schemeClr val="bg1"/>
                </a:solidFill>
              </a:rPr>
              <a:t>waarom</a:t>
            </a:r>
            <a:r>
              <a:rPr lang="en-US" dirty="0">
                <a:solidFill>
                  <a:schemeClr val="bg1"/>
                </a:solidFill>
              </a:rPr>
              <a:t> </a:t>
            </a:r>
            <a:r>
              <a:rPr lang="en-US" dirty="0" err="1">
                <a:solidFill>
                  <a:schemeClr val="bg1"/>
                </a:solidFill>
              </a:rPr>
              <a:t>hier</a:t>
            </a:r>
            <a:r>
              <a:rPr lang="en-US" dirty="0">
                <a:solidFill>
                  <a:schemeClr val="bg1"/>
                </a:solidFill>
              </a:rPr>
              <a:t> </a:t>
            </a:r>
            <a:r>
              <a:rPr lang="en-US" dirty="0" err="1">
                <a:solidFill>
                  <a:schemeClr val="bg1"/>
                </a:solidFill>
              </a:rPr>
              <a:t>sprake</a:t>
            </a:r>
            <a:r>
              <a:rPr lang="en-US" dirty="0">
                <a:solidFill>
                  <a:schemeClr val="bg1"/>
                </a:solidFill>
              </a:rPr>
              <a:t> is van </a:t>
            </a:r>
            <a:r>
              <a:rPr lang="en-US" dirty="0" err="1">
                <a:solidFill>
                  <a:schemeClr val="bg1"/>
                </a:solidFill>
              </a:rPr>
              <a:t>anachronisme</a:t>
            </a:r>
            <a:r>
              <a:rPr lang="en-US" dirty="0">
                <a:solidFill>
                  <a:schemeClr val="bg1"/>
                </a:solidFill>
              </a:rPr>
              <a:t>.</a:t>
            </a:r>
            <a:endParaRPr lang="nl-NL" b="1" dirty="0">
              <a:solidFill>
                <a:schemeClr val="bg1"/>
              </a:solidFill>
            </a:endParaRPr>
          </a:p>
        </p:txBody>
      </p:sp>
      <p:sp>
        <p:nvSpPr>
          <p:cNvPr id="5" name="Tekstvak 4">
            <a:extLst>
              <a:ext uri="{FF2B5EF4-FFF2-40B4-BE49-F238E27FC236}">
                <a16:creationId xmlns:a16="http://schemas.microsoft.com/office/drawing/2014/main" id="{A8068556-152F-40BD-87D9-B8AA90B7F5F2}"/>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pic>
        <p:nvPicPr>
          <p:cNvPr id="5122" name="Picture 2" descr="Behandeling Slaven aan Boord van Nederlandse Slavenschepen | sbjsinfo">
            <a:extLst>
              <a:ext uri="{FF2B5EF4-FFF2-40B4-BE49-F238E27FC236}">
                <a16:creationId xmlns:a16="http://schemas.microsoft.com/office/drawing/2014/main" id="{98F69A69-B548-405C-A848-37C29FF82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8818" y="2646586"/>
            <a:ext cx="4081334" cy="306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65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2" y="1491049"/>
            <a:ext cx="9275334" cy="4160108"/>
          </a:xfrm>
        </p:spPr>
        <p:txBody>
          <a:bodyPr/>
          <a:lstStyle/>
          <a:p>
            <a:pPr>
              <a:lnSpc>
                <a:spcPct val="107000"/>
              </a:lnSpc>
              <a:spcAft>
                <a:spcPts val="800"/>
              </a:spcAft>
              <a:tabLst>
                <a:tab pos="180975"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Je moet </a:t>
            </a: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bronnen onderscheiden</a:t>
            </a:r>
            <a:r>
              <a:rPr lang="nl-NL" sz="2400" dirty="0">
                <a:effectLst/>
                <a:latin typeface="Calibri" panose="020F0502020204030204" pitchFamily="34" charset="0"/>
                <a:ea typeface="Calibri" panose="020F0502020204030204" pitchFamily="34" charset="0"/>
                <a:cs typeface="Times New Roman" panose="02020603050405020304" pitchFamily="18" charset="0"/>
              </a:rPr>
              <a:t>, d.w.z. dat je geschreven en ongeschreven bronnen en primaire (=van iemand die erbij was; uit die tijd,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etc</a:t>
            </a:r>
            <a:r>
              <a:rPr lang="nl-NL" sz="2400" dirty="0">
                <a:effectLst/>
                <a:latin typeface="Calibri" panose="020F0502020204030204" pitchFamily="34" charset="0"/>
                <a:ea typeface="Calibri" panose="020F0502020204030204" pitchFamily="34" charset="0"/>
                <a:cs typeface="Times New Roman" panose="02020603050405020304" pitchFamily="18" charset="0"/>
              </a:rPr>
              <a:t>) en secundaire (van een historicus bijvoorbeeld) bronnen uit elkaar houdt.</a:t>
            </a:r>
          </a:p>
          <a:p>
            <a:pPr>
              <a:lnSpc>
                <a:spcPct val="107000"/>
              </a:lnSpc>
              <a:spcAft>
                <a:spcPts val="800"/>
              </a:spcAft>
              <a:tabLst>
                <a:tab pos="0" algn="l"/>
              </a:tabLst>
            </a:pPr>
            <a:endPar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0" algn="l"/>
              </a:tabLst>
            </a:pP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Tot nu toe nooit!</a:t>
            </a:r>
          </a:p>
          <a:p>
            <a:endParaRPr lang="nl-NL" dirty="0"/>
          </a:p>
        </p:txBody>
      </p:sp>
    </p:spTree>
    <p:extLst>
      <p:ext uri="{BB962C8B-B14F-4D97-AF65-F5344CB8AC3E}">
        <p14:creationId xmlns:p14="http://schemas.microsoft.com/office/powerpoint/2010/main" val="70083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9242383" cy="4423719"/>
          </a:xfrm>
        </p:spPr>
        <p:txBody>
          <a:bodyPr>
            <a:noAutofit/>
          </a:bodyPr>
          <a:lstStyle/>
          <a:p>
            <a:pPr>
              <a:lnSpc>
                <a:spcPct val="107000"/>
              </a:lnSpc>
              <a:spcAft>
                <a:spcPts val="800"/>
              </a:spcAft>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Je moet de </a:t>
            </a: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BETROUWBAARHEID VAN BRONNEN </a:t>
            </a:r>
            <a:r>
              <a:rPr lang="nl-NL" sz="2400" dirty="0">
                <a:effectLst/>
                <a:latin typeface="Calibri" panose="020F0502020204030204" pitchFamily="34" charset="0"/>
                <a:ea typeface="Calibri" panose="020F0502020204030204" pitchFamily="34" charset="0"/>
                <a:cs typeface="Times New Roman" panose="02020603050405020304" pitchFamily="18" charset="0"/>
              </a:rPr>
              <a:t>vaststellen, d.w.z. dat je laat zien of de bronmaker/schrijver betrouwbaar is.</a:t>
            </a:r>
          </a:p>
          <a:p>
            <a:pPr>
              <a:lnSpc>
                <a:spcPct val="107000"/>
              </a:lnSpc>
              <a:spcAft>
                <a:spcPts val="800"/>
              </a:spcAft>
              <a:tabLst>
                <a:tab pos="0" algn="l"/>
              </a:tabLst>
            </a:pP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Dit wordt </a:t>
            </a:r>
            <a:r>
              <a:rPr lang="nl-NL" sz="2400" b="1" dirty="0">
                <a:effectLst/>
                <a:latin typeface="Calibri" panose="020F0502020204030204" pitchFamily="34" charset="0"/>
                <a:ea typeface="Calibri" panose="020F0502020204030204" pitchFamily="34" charset="0"/>
                <a:cs typeface="Times New Roman" panose="02020603050405020304" pitchFamily="18" charset="0"/>
              </a:rPr>
              <a:t>VAAK GEVRAAGD!!</a:t>
            </a:r>
            <a:r>
              <a:rPr lang="nl-NL" sz="2400" dirty="0">
                <a:effectLst/>
                <a:latin typeface="Calibri" panose="020F0502020204030204" pitchFamily="34" charset="0"/>
                <a:ea typeface="Calibri" panose="020F0502020204030204" pitchFamily="34" charset="0"/>
                <a:cs typeface="Times New Roman" panose="02020603050405020304" pitchFamily="18" charset="0"/>
              </a:rPr>
              <a:t> 		De laatste jaren wordt vaak naar de </a:t>
            </a:r>
            <a:r>
              <a:rPr lang="nl-NL" sz="2400" i="1" dirty="0">
                <a:effectLst/>
                <a:latin typeface="Calibri" panose="020F0502020204030204" pitchFamily="34" charset="0"/>
                <a:ea typeface="Calibri" panose="020F0502020204030204" pitchFamily="34" charset="0"/>
                <a:cs typeface="Times New Roman" panose="02020603050405020304" pitchFamily="18" charset="0"/>
              </a:rPr>
              <a:t>eenzijdigheid van bronnen</a:t>
            </a:r>
            <a:r>
              <a:rPr lang="nl-NL" sz="2400" dirty="0">
                <a:effectLst/>
                <a:latin typeface="Calibri" panose="020F0502020204030204" pitchFamily="34" charset="0"/>
                <a:ea typeface="Calibri" panose="020F0502020204030204" pitchFamily="34" charset="0"/>
                <a:cs typeface="Times New Roman" panose="02020603050405020304" pitchFamily="18" charset="0"/>
              </a:rPr>
              <a:t> gevraagd. </a:t>
            </a:r>
          </a:p>
          <a:p>
            <a:pPr>
              <a:spcAft>
                <a:spcPts val="800"/>
              </a:spcAft>
              <a:tabLst>
                <a:tab pos="180340" algn="l"/>
              </a:tabLst>
            </a:pP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Een bron is betrouwbaarder als:</a:t>
            </a:r>
          </a:p>
          <a:p>
            <a:pPr marL="342900" indent="-342900">
              <a:spcAft>
                <a:spcPts val="800"/>
              </a:spcAft>
              <a:buFontTx/>
              <a:buChar char="-"/>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de bronmaker aanwezig is / getuige is; </a:t>
            </a:r>
          </a:p>
          <a:p>
            <a:pPr marL="342900" indent="-342900">
              <a:spcAft>
                <a:spcPts val="800"/>
              </a:spcAft>
              <a:buFontTx/>
              <a:buChar char="-"/>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als hij/zij onpartijdig is;</a:t>
            </a:r>
          </a:p>
          <a:p>
            <a:pPr marL="342900" indent="-342900">
              <a:spcAft>
                <a:spcPts val="800"/>
              </a:spcAft>
              <a:buFontTx/>
              <a:buChar char="-"/>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als hij / zij de waarheid wil vertellen. </a:t>
            </a:r>
          </a:p>
          <a:p>
            <a:pPr>
              <a:lnSpc>
                <a:spcPct val="107000"/>
              </a:lnSpc>
              <a:spcAft>
                <a:spcPts val="800"/>
              </a:spcAft>
              <a:tabLst>
                <a:tab pos="180340" algn="l"/>
              </a:tabLst>
            </a:pPr>
            <a:r>
              <a:rPr lang="nl-NL" sz="2400" dirty="0">
                <a:effectLst/>
                <a:latin typeface="Calibri" panose="020F0502020204030204" pitchFamily="34" charset="0"/>
                <a:ea typeface="Calibri" panose="020F0502020204030204" pitchFamily="34" charset="0"/>
                <a:cs typeface="Times New Roman" panose="02020603050405020304" pitchFamily="18" charset="0"/>
              </a:rPr>
              <a:t>Daarom is een dagboek een betrouwbare bron, en de memoires van een politicus niet.</a:t>
            </a:r>
          </a:p>
        </p:txBody>
      </p:sp>
    </p:spTree>
    <p:extLst>
      <p:ext uri="{BB962C8B-B14F-4D97-AF65-F5344CB8AC3E}">
        <p14:creationId xmlns:p14="http://schemas.microsoft.com/office/powerpoint/2010/main" val="1164916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9242383" cy="4423719"/>
          </a:xfrm>
        </p:spPr>
        <p:txBody>
          <a:bodyPr>
            <a:noAutofit/>
          </a:bodyPr>
          <a:lstStyle/>
          <a:p>
            <a:pPr>
              <a:lnSpc>
                <a:spcPct val="115000"/>
              </a:lnSpc>
            </a:pPr>
            <a:r>
              <a:rPr lang="nl-NL" sz="24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Bron: </a:t>
            </a:r>
            <a:r>
              <a:rPr lang="nl-NL" sz="1800" i="1" dirty="0">
                <a:effectLst/>
                <a:latin typeface="Times New Roman" panose="02020603050405020304" pitchFamily="18" charset="0"/>
                <a:ea typeface="Calibri" panose="020F0502020204030204" pitchFamily="34" charset="0"/>
                <a:cs typeface="Arial" panose="020B0604020202020204" pitchFamily="34" charset="0"/>
              </a:rPr>
              <a:t>Viktoria Louise </a:t>
            </a:r>
            <a:r>
              <a:rPr lang="nl-NL" sz="1800" i="1" dirty="0" err="1">
                <a:effectLst/>
                <a:latin typeface="Times New Roman" panose="02020603050405020304" pitchFamily="18" charset="0"/>
                <a:ea typeface="Calibri" panose="020F0502020204030204" pitchFamily="34" charset="0"/>
                <a:cs typeface="Arial" panose="020B0604020202020204" pitchFamily="34" charset="0"/>
              </a:rPr>
              <a:t>von</a:t>
            </a:r>
            <a:r>
              <a:rPr lang="nl-NL" sz="1800" i="1" dirty="0">
                <a:effectLst/>
                <a:latin typeface="Times New Roman" panose="02020603050405020304" pitchFamily="18" charset="0"/>
                <a:ea typeface="Calibri" panose="020F0502020204030204" pitchFamily="34" charset="0"/>
                <a:cs typeface="Arial" panose="020B0604020202020204" pitchFamily="34" charset="0"/>
              </a:rPr>
              <a:t> </a:t>
            </a:r>
            <a:r>
              <a:rPr lang="nl-NL" sz="1800" i="1" dirty="0" err="1">
                <a:effectLst/>
                <a:latin typeface="Times New Roman" panose="02020603050405020304" pitchFamily="18" charset="0"/>
                <a:ea typeface="Calibri" panose="020F0502020204030204" pitchFamily="34" charset="0"/>
                <a:cs typeface="Arial" panose="020B0604020202020204" pitchFamily="34" charset="0"/>
              </a:rPr>
              <a:t>Hohenzollern</a:t>
            </a:r>
            <a:r>
              <a:rPr lang="nl-NL" sz="1800" i="1" dirty="0">
                <a:effectLst/>
                <a:latin typeface="Times New Roman" panose="02020603050405020304" pitchFamily="18" charset="0"/>
                <a:ea typeface="Calibri" panose="020F0502020204030204" pitchFamily="34" charset="0"/>
                <a:cs typeface="Arial" panose="020B0604020202020204" pitchFamily="34" charset="0"/>
              </a:rPr>
              <a:t>, de dochter van keizer Wilhelm II, schrijft in 1937 haar memoires over een gebeurtenis die zich afspeelt op 25 november 1914 in het Duitse hoofdkwartier in Charleville (Frankrijk):</a:t>
            </a:r>
            <a:endParaRPr lang="nl-NL" sz="1800" dirty="0">
              <a:effectLst/>
              <a:latin typeface="Times New Roman" panose="02020603050405020304" pitchFamily="18" charset="0"/>
              <a:ea typeface="Calibri" panose="020F0502020204030204" pitchFamily="34" charset="0"/>
            </a:endParaRPr>
          </a:p>
          <a:p>
            <a:pPr>
              <a:lnSpc>
                <a:spcPct val="115000"/>
              </a:lnSpc>
            </a:pPr>
            <a:r>
              <a:rPr lang="nl-NL" sz="1800" dirty="0">
                <a:effectLst/>
                <a:latin typeface="Times New Roman" panose="02020603050405020304" pitchFamily="18" charset="0"/>
                <a:ea typeface="Calibri" panose="020F0502020204030204" pitchFamily="34" charset="0"/>
                <a:cs typeface="Arial" panose="020B0604020202020204" pitchFamily="34" charset="0"/>
              </a:rPr>
              <a:t>Vader sprak tijdens het eten over het nieuws van de ondergang van het Engelse slagschip </a:t>
            </a:r>
            <a:r>
              <a:rPr lang="nl-NL" sz="1800" dirty="0" err="1">
                <a:effectLst/>
                <a:latin typeface="Times New Roman" panose="02020603050405020304" pitchFamily="18" charset="0"/>
                <a:ea typeface="Calibri" panose="020F0502020204030204" pitchFamily="34" charset="0"/>
                <a:cs typeface="Arial" panose="020B0604020202020204" pitchFamily="34" charset="0"/>
              </a:rPr>
              <a:t>Audacious</a:t>
            </a:r>
            <a:r>
              <a:rPr lang="nl-NL" sz="1800" dirty="0">
                <a:effectLst/>
                <a:latin typeface="Times New Roman" panose="02020603050405020304" pitchFamily="18" charset="0"/>
                <a:ea typeface="Calibri" panose="020F0502020204030204" pitchFamily="34" charset="0"/>
                <a:cs typeface="Arial" panose="020B0604020202020204" pitchFamily="34" charset="0"/>
              </a:rPr>
              <a:t>, dat op een Duitse mijn was gelopen. Een van de aanwezigen merkte op, dat het maar een haar gescheeld had, of ook het passagierschip </a:t>
            </a:r>
            <a:r>
              <a:rPr lang="nl-NL" sz="1800" dirty="0" err="1">
                <a:effectLst/>
                <a:latin typeface="Times New Roman" panose="02020603050405020304" pitchFamily="18" charset="0"/>
                <a:ea typeface="Calibri" panose="020F0502020204030204" pitchFamily="34" charset="0"/>
                <a:cs typeface="Arial" panose="020B0604020202020204" pitchFamily="34" charset="0"/>
              </a:rPr>
              <a:t>Oceanic</a:t>
            </a:r>
            <a:r>
              <a:rPr lang="nl-NL" sz="1800" dirty="0">
                <a:effectLst/>
                <a:latin typeface="Times New Roman" panose="02020603050405020304" pitchFamily="18" charset="0"/>
                <a:ea typeface="Calibri" panose="020F0502020204030204" pitchFamily="34" charset="0"/>
                <a:cs typeface="Arial" panose="020B0604020202020204" pitchFamily="34" charset="0"/>
              </a:rPr>
              <a:t>, een van de Engelse </a:t>
            </a:r>
            <a:r>
              <a:rPr lang="nl-NL" sz="1800" dirty="0" err="1">
                <a:effectLst/>
                <a:latin typeface="Times New Roman" panose="02020603050405020304" pitchFamily="18" charset="0"/>
                <a:ea typeface="Calibri" panose="020F0502020204030204" pitchFamily="34" charset="0"/>
                <a:cs typeface="Arial" panose="020B0604020202020204" pitchFamily="34" charset="0"/>
              </a:rPr>
              <a:t>zeereuzen</a:t>
            </a:r>
            <a:r>
              <a:rPr lang="nl-NL" sz="1800" dirty="0">
                <a:effectLst/>
                <a:latin typeface="Times New Roman" panose="02020603050405020304" pitchFamily="18" charset="0"/>
                <a:ea typeface="Calibri" panose="020F0502020204030204" pitchFamily="34" charset="0"/>
                <a:cs typeface="Arial" panose="020B0604020202020204" pitchFamily="34" charset="0"/>
              </a:rPr>
              <a:t>, was op een mijn gelopen. Vader antwoordde: "God zij dank, is dat niet gebeurd." Toen hij zag dat zijn woorden zijn gesprekspartner verbaasden, ging de keizer rechtop zitten en zei met klem: "Wij voeren geen oorlog tegen vrouwen en kinderen. Wij zullen de oorlog fatsoenlijk voeren; het geeft niet wat de anderen doen. Houdt daar rekening mee.“</a:t>
            </a:r>
            <a:endParaRPr lang="nl-NL" sz="1800" dirty="0">
              <a:latin typeface="Times New Roman" panose="02020603050405020304" pitchFamily="18" charset="0"/>
              <a:ea typeface="Calibri" panose="020F0502020204030204" pitchFamily="34" charset="0"/>
            </a:endParaRPr>
          </a:p>
          <a:p>
            <a:pPr>
              <a:lnSpc>
                <a:spcPct val="115000"/>
              </a:lnSpc>
            </a:pPr>
            <a:endParaRPr lang="nl-NL" sz="1800" b="1"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15000"/>
              </a:lnSpc>
            </a:pPr>
            <a:r>
              <a:rPr lang="nl-NL" sz="2400" b="1" dirty="0">
                <a:solidFill>
                  <a:srgbClr val="0070C0"/>
                </a:solidFill>
                <a:effectLst/>
                <a:latin typeface="Times New Roman" panose="02020603050405020304" pitchFamily="18" charset="0"/>
                <a:ea typeface="Calibri" panose="020F0502020204030204" pitchFamily="34" charset="0"/>
                <a:cs typeface="Arial" panose="020B0604020202020204" pitchFamily="34" charset="0"/>
              </a:rPr>
              <a:t>VRAAG: </a:t>
            </a:r>
            <a:r>
              <a:rPr lang="nl-NL" sz="2400" b="1" dirty="0">
                <a:effectLst/>
                <a:latin typeface="Times New Roman" panose="02020603050405020304" pitchFamily="18" charset="0"/>
                <a:ea typeface="Calibri" panose="020F0502020204030204" pitchFamily="34" charset="0"/>
                <a:cs typeface="Arial" panose="020B0604020202020204" pitchFamily="34" charset="0"/>
              </a:rPr>
              <a:t>Is deze bron betrouwbaar?</a:t>
            </a:r>
            <a:endParaRPr lang="nl-NL" sz="2400" dirty="0">
              <a:effectLst/>
              <a:latin typeface="Times New Roman" panose="02020603050405020304" pitchFamily="18" charset="0"/>
              <a:ea typeface="Calibri" panose="020F0502020204030204" pitchFamily="34" charset="0"/>
            </a:endParaRPr>
          </a:p>
          <a:p>
            <a:pPr>
              <a:lnSpc>
                <a:spcPct val="115000"/>
              </a:lnSpc>
            </a:pPr>
            <a:r>
              <a:rPr lang="nl-NL" sz="1800" b="1" dirty="0">
                <a:effectLst/>
                <a:latin typeface="Times New Roman" panose="02020603050405020304" pitchFamily="18" charset="0"/>
                <a:ea typeface="Times New Roman" panose="02020603050405020304" pitchFamily="18" charset="0"/>
              </a:rPr>
              <a:t> </a:t>
            </a:r>
            <a:endParaRPr lang="nl-NL" sz="1800" dirty="0">
              <a:effectLst/>
              <a:latin typeface="Times New Roman" panose="02020603050405020304" pitchFamily="18" charset="0"/>
              <a:ea typeface="Calibri" panose="020F0502020204030204" pitchFamily="34" charset="0"/>
            </a:endParaRPr>
          </a:p>
        </p:txBody>
      </p:sp>
      <p:sp>
        <p:nvSpPr>
          <p:cNvPr id="4" name="Tekstvak 3">
            <a:extLst>
              <a:ext uri="{FF2B5EF4-FFF2-40B4-BE49-F238E27FC236}">
                <a16:creationId xmlns:a16="http://schemas.microsoft.com/office/drawing/2014/main" id="{6739F5C2-F324-4E97-BDCD-0ABC8618B355}"/>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167670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41669" cy="5247502"/>
          </a:xfrm>
        </p:spPr>
        <p:txBody>
          <a:bodyPr/>
          <a:lstStyle/>
          <a:p>
            <a:pPr>
              <a:lnSpc>
                <a:spcPct val="107000"/>
              </a:lnSpc>
              <a:spcAft>
                <a:spcPts val="800"/>
              </a:spcAft>
              <a:tabLst>
                <a:tab pos="0" algn="l"/>
              </a:tabLst>
            </a:pPr>
            <a:r>
              <a:rPr lang="nl-NL"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REPRESENTATIVITEIT VAN BRONNEN </a:t>
            </a:r>
            <a:r>
              <a:rPr lang="nl-NL" sz="2400" dirty="0">
                <a:effectLst/>
                <a:latin typeface="Calibri" panose="020F0502020204030204" pitchFamily="34" charset="0"/>
                <a:ea typeface="Calibri" panose="020F0502020204030204" pitchFamily="34" charset="0"/>
                <a:cs typeface="Times New Roman" panose="02020603050405020304" pitchFamily="18" charset="0"/>
              </a:rPr>
              <a:t>vaststellen</a:t>
            </a: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a:effectLst/>
                <a:latin typeface="Calibri" panose="020F0502020204030204" pitchFamily="34" charset="0"/>
                <a:ea typeface="Calibri" panose="020F0502020204030204" pitchFamily="34" charset="0"/>
                <a:cs typeface="Times New Roman" panose="02020603050405020304" pitchFamily="18" charset="0"/>
              </a:rPr>
              <a:t>d.w.z. dat je aantoont of een bepaalde bron kenmerkend is voor een bepaalde tijd / ideologie / ontwikkeling.</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Meestal gewoon letterlijk, dus is de bron representatief?</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Kijk of de bron overeenkomt met het algehele beeld van een periode / ideologie / ontwikkeling. Zo niet, dan is het een uitzondering, en dus niet-representatief. Je kunt vaak antwoorden met: “het beeld is representatief, want het komt overeen met wat andere bronnen laten zien.”  OF “het beeld is niet representatief, want in andere bronnen zie je juist dat ……”</a:t>
            </a:r>
          </a:p>
          <a:p>
            <a:endParaRPr lang="nl-NL" dirty="0"/>
          </a:p>
        </p:txBody>
      </p:sp>
    </p:spTree>
    <p:extLst>
      <p:ext uri="{BB962C8B-B14F-4D97-AF65-F5344CB8AC3E}">
        <p14:creationId xmlns:p14="http://schemas.microsoft.com/office/powerpoint/2010/main" val="76654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1302521" y="3146381"/>
            <a:ext cx="10741669" cy="5247502"/>
          </a:xfrm>
        </p:spPr>
        <p:txBody>
          <a:bodyPr/>
          <a:lstStyle/>
          <a:p>
            <a:pPr>
              <a:lnSpc>
                <a:spcPct val="107000"/>
              </a:lnSpc>
              <a:spcAft>
                <a:spcPts val="800"/>
              </a:spcAft>
              <a:tabLst>
                <a:tab pos="0" algn="l"/>
              </a:tabLst>
            </a:pPr>
            <a:r>
              <a:rPr lang="nl-NL" sz="2400" b="1" dirty="0">
                <a:solidFill>
                  <a:srgbClr val="00B050"/>
                </a:solidFill>
                <a:latin typeface="Calibri" panose="020F0502020204030204" pitchFamily="34" charset="0"/>
                <a:ea typeface="Calibri" panose="020F0502020204030204" pitchFamily="34" charset="0"/>
                <a:cs typeface="Times New Roman" panose="02020603050405020304" pitchFamily="18" charset="0"/>
              </a:rPr>
              <a:t>VOORBEELD:</a:t>
            </a:r>
          </a:p>
          <a:p>
            <a:pPr>
              <a:lnSpc>
                <a:spcPct val="107000"/>
              </a:lnSpc>
              <a:spcAft>
                <a:spcPts val="800"/>
              </a:spcAft>
              <a:tabLst>
                <a:tab pos="0" algn="l"/>
              </a:tabLst>
            </a:pPr>
            <a:endPar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0" algn="l"/>
              </a:tabLst>
            </a:pP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pic>
        <p:nvPicPr>
          <p:cNvPr id="2049" name="Afbeelding 12">
            <a:extLst>
              <a:ext uri="{FF2B5EF4-FFF2-40B4-BE49-F238E27FC236}">
                <a16:creationId xmlns:a16="http://schemas.microsoft.com/office/drawing/2014/main" id="{42D76FF8-5171-4711-915C-4175DAD17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310" y="1490921"/>
            <a:ext cx="5131701" cy="317141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C797589E-2144-457E-B9BE-A6E2254DB043}"/>
              </a:ext>
            </a:extLst>
          </p:cNvPr>
          <p:cNvSpPr>
            <a:spLocks noChangeArrowheads="1"/>
          </p:cNvSpPr>
          <p:nvPr/>
        </p:nvSpPr>
        <p:spPr bwMode="auto">
          <a:xfrm>
            <a:off x="618310" y="211253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6" name="Tekstvak 5">
            <a:extLst>
              <a:ext uri="{FF2B5EF4-FFF2-40B4-BE49-F238E27FC236}">
                <a16:creationId xmlns:a16="http://schemas.microsoft.com/office/drawing/2014/main" id="{5F204D9B-6101-498D-90E9-B4CFAD8A58C5}"/>
              </a:ext>
            </a:extLst>
          </p:cNvPr>
          <p:cNvSpPr txBox="1"/>
          <p:nvPr/>
        </p:nvSpPr>
        <p:spPr>
          <a:xfrm>
            <a:off x="618310" y="4745339"/>
            <a:ext cx="9316522" cy="160043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800" b="1" i="0" u="none" strike="noStrike" cap="none" normalizeH="0" baseline="0" dirty="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Bron: </a:t>
            </a:r>
            <a:r>
              <a:rPr kumimoji="0" lang="nl-NL" altLang="nl-NL" sz="2800" b="0" i="1" u="none" strike="noStrike" cap="none" normalizeH="0" baseline="0" dirty="0">
                <a:ln>
                  <a:noFill/>
                </a:ln>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kumimoji="0" lang="nl-NL" altLang="nl-NL" sz="1800" b="0" i="1" u="none" strike="noStrike" cap="none" normalizeH="0" baseline="0" dirty="0">
                <a:ln>
                  <a:noFill/>
                </a:ln>
                <a:solidFill>
                  <a:schemeClr val="accent1">
                    <a:lumMod val="75000"/>
                  </a:schemeClr>
                </a:solidFill>
                <a:effectLst/>
                <a:latin typeface="Verdana" panose="020B0604030504040204" pitchFamily="34" charset="0"/>
                <a:ea typeface="Times New Roman" panose="02020603050405020304" pitchFamily="18" charset="0"/>
                <a:cs typeface="Arial-ItalicMT"/>
              </a:rPr>
              <a:t>eze foto van rechters in toga uit de jaren 1933-1945 is gebruikt op een tentoonstelling over de naziperiode in Duitsland. Op de foto brengen de rechters de Hitlergroet.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400" b="1" u="none" strike="noStrike" cap="none" normalizeH="0" baseline="0" dirty="0">
              <a:ln>
                <a:noFill/>
              </a:ln>
              <a:solidFill>
                <a:schemeClr val="accent1">
                  <a:lumMod val="75000"/>
                </a:schemeClr>
              </a:solidFill>
              <a:effectLst/>
              <a:latin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000" b="1" u="none" strike="noStrike" cap="none" normalizeH="0" baseline="0" dirty="0">
                <a:ln>
                  <a:noFill/>
                </a:ln>
                <a:solidFill>
                  <a:srgbClr val="0070C0"/>
                </a:solidFill>
                <a:effectLst/>
                <a:latin typeface="Verdana" panose="020B0604030504040204" pitchFamily="34" charset="0"/>
              </a:rPr>
              <a:t>VRAAG: </a:t>
            </a:r>
            <a:r>
              <a:rPr kumimoji="0" lang="nl-NL" altLang="nl-NL" sz="2000" u="none" strike="noStrike" cap="none" normalizeH="0" baseline="0" dirty="0">
                <a:ln>
                  <a:noFill/>
                </a:ln>
                <a:solidFill>
                  <a:srgbClr val="0070C0"/>
                </a:solidFill>
                <a:effectLst/>
                <a:latin typeface="Verdana" panose="020B0604030504040204" pitchFamily="34" charset="0"/>
              </a:rPr>
              <a:t> </a:t>
            </a:r>
            <a:r>
              <a:rPr kumimoji="0" lang="nl-NL" altLang="nl-NL" sz="2000" u="none" strike="noStrike" cap="none" normalizeH="0" baseline="0" dirty="0">
                <a:ln>
                  <a:noFill/>
                </a:ln>
                <a:solidFill>
                  <a:schemeClr val="accent1">
                    <a:lumMod val="75000"/>
                  </a:schemeClr>
                </a:solidFill>
                <a:effectLst/>
                <a:latin typeface="Verdana" panose="020B0604030504040204" pitchFamily="34" charset="0"/>
              </a:rPr>
              <a:t>is deze bron representatief?</a:t>
            </a:r>
            <a:endParaRPr kumimoji="0" lang="nl-NL" altLang="nl-NL" sz="2000" b="1" u="none" strike="noStrike" cap="none" normalizeH="0" baseline="0" dirty="0">
              <a:ln>
                <a:noFill/>
              </a:ln>
              <a:solidFill>
                <a:schemeClr val="accent1">
                  <a:lumMod val="75000"/>
                </a:schemeClr>
              </a:solidFill>
              <a:effectLst/>
            </a:endParaRPr>
          </a:p>
        </p:txBody>
      </p:sp>
      <p:sp>
        <p:nvSpPr>
          <p:cNvPr id="8" name="Tekstvak 7">
            <a:extLst>
              <a:ext uri="{FF2B5EF4-FFF2-40B4-BE49-F238E27FC236}">
                <a16:creationId xmlns:a16="http://schemas.microsoft.com/office/drawing/2014/main" id="{76502B4B-5E03-422F-959C-4CFDDAFA3DB2}"/>
              </a:ext>
            </a:extLst>
          </p:cNvPr>
          <p:cNvSpPr txBox="1"/>
          <p:nvPr/>
        </p:nvSpPr>
        <p:spPr>
          <a:xfrm rot="1374706">
            <a:off x="8200179" y="717501"/>
            <a:ext cx="3854386" cy="830997"/>
          </a:xfrm>
          <a:prstGeom prst="rect">
            <a:avLst/>
          </a:prstGeom>
          <a:noFill/>
        </p:spPr>
        <p:txBody>
          <a:bodyPr wrap="square" rtlCol="0">
            <a:spAutoFit/>
          </a:bodyPr>
          <a:lstStyle/>
          <a:p>
            <a:r>
              <a:rPr lang="en-US" sz="4800" b="1" dirty="0">
                <a:solidFill>
                  <a:srgbClr val="FF0000"/>
                </a:solidFill>
              </a:rPr>
              <a:t>VOORBEELD</a:t>
            </a:r>
            <a:endParaRPr lang="nl-NL" sz="4800" b="1" dirty="0">
              <a:solidFill>
                <a:srgbClr val="FF0000"/>
              </a:solidFill>
            </a:endParaRPr>
          </a:p>
        </p:txBody>
      </p:sp>
    </p:spTree>
    <p:extLst>
      <p:ext uri="{BB962C8B-B14F-4D97-AF65-F5344CB8AC3E}">
        <p14:creationId xmlns:p14="http://schemas.microsoft.com/office/powerpoint/2010/main" val="196059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2" y="1491049"/>
            <a:ext cx="10980566" cy="5296929"/>
          </a:xfrm>
        </p:spPr>
        <p:txBody>
          <a:bodyPr/>
          <a:lstStyle/>
          <a:p>
            <a:pPr>
              <a:lnSpc>
                <a:spcPct val="107000"/>
              </a:lnSpc>
              <a:spcAft>
                <a:spcPts val="800"/>
              </a:spcAft>
            </a:pPr>
            <a:r>
              <a:rPr lang="nl-NL" sz="2400" dirty="0">
                <a:effectLst/>
                <a:latin typeface="Calibri" panose="020F0502020204030204" pitchFamily="34" charset="0"/>
                <a:ea typeface="Calibri" panose="020F0502020204030204" pitchFamily="34" charset="0"/>
                <a:cs typeface="Times New Roman" panose="02020603050405020304" pitchFamily="18" charset="0"/>
              </a:rPr>
              <a:t>Je moet de </a:t>
            </a: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BRUIKBAARHEID VAN BRONNEN </a:t>
            </a:r>
            <a:r>
              <a:rPr lang="nl-NL"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vaststellen, </a:t>
            </a:r>
            <a:r>
              <a:rPr lang="nl-NL" sz="2400" dirty="0">
                <a:effectLst/>
                <a:latin typeface="Calibri" panose="020F0502020204030204" pitchFamily="34" charset="0"/>
                <a:ea typeface="Calibri" panose="020F0502020204030204" pitchFamily="34" charset="0"/>
                <a:cs typeface="Times New Roman" panose="02020603050405020304" pitchFamily="18" charset="0"/>
              </a:rPr>
              <a:t>d.w.z. dat je laat zien waarom je bepaalde gegevens wel of niet voor een onderzoek kunt gebruiken. </a:t>
            </a:r>
          </a:p>
          <a:p>
            <a:pPr>
              <a:lnSpc>
                <a:spcPct val="107000"/>
              </a:lnSpc>
              <a:spcAft>
                <a:spcPts val="800"/>
              </a:spcAft>
            </a:pP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Meestal met de vraag: </a:t>
            </a:r>
            <a:r>
              <a:rPr lang="nl-NL" sz="2400" b="1" dirty="0">
                <a:effectLst/>
                <a:latin typeface="Calibri" panose="020F0502020204030204" pitchFamily="34" charset="0"/>
                <a:ea typeface="Calibri" panose="020F0502020204030204" pitchFamily="34" charset="0"/>
                <a:cs typeface="Times New Roman" panose="02020603050405020304" pitchFamily="18" charset="0"/>
              </a:rPr>
              <a:t>“Is deze bron bruikbaar voor je onderzoek.”  </a:t>
            </a:r>
            <a:r>
              <a:rPr lang="nl-NL" sz="2400" dirty="0">
                <a:effectLst/>
                <a:latin typeface="Calibri" panose="020F0502020204030204" pitchFamily="34" charset="0"/>
                <a:ea typeface="Calibri" panose="020F0502020204030204" pitchFamily="34" charset="0"/>
                <a:cs typeface="Times New Roman" panose="02020603050405020304" pitchFamily="18" charset="0"/>
              </a:rPr>
              <a:t>Dit kun je dan koppelen aan de betrouwbaarheid, want een onbetrouwbare bron is niet bruikbaar. En aan representativiteit, want een niet-representatieve bron is niet bruikbaar.</a:t>
            </a:r>
          </a:p>
          <a:p>
            <a:pPr>
              <a:lnSpc>
                <a:spcPct val="107000"/>
              </a:lnSpc>
              <a:spcAft>
                <a:spcPts val="800"/>
              </a:spcAft>
            </a:pP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dirty="0">
                <a:effectLst/>
                <a:latin typeface="Calibri" panose="020F0502020204030204" pitchFamily="34" charset="0"/>
                <a:ea typeface="Calibri" panose="020F0502020204030204" pitchFamily="34" charset="0"/>
                <a:cs typeface="Times New Roman" panose="02020603050405020304" pitchFamily="18" charset="0"/>
              </a:rPr>
              <a:t>Let op de betrouwbaarheid/eenzijdigheid/representativiteit van de bron en je weet genoeg!</a:t>
            </a:r>
          </a:p>
          <a:p>
            <a:pPr marL="180340" indent="-180340">
              <a:lnSpc>
                <a:spcPct val="107000"/>
              </a:lnSpc>
              <a:spcAft>
                <a:spcPts val="800"/>
              </a:spcAft>
              <a:tabLst>
                <a:tab pos="180340" algn="l"/>
              </a:tabLs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nl-NL" dirty="0"/>
          </a:p>
        </p:txBody>
      </p:sp>
    </p:spTree>
    <p:extLst>
      <p:ext uri="{BB962C8B-B14F-4D97-AF65-F5344CB8AC3E}">
        <p14:creationId xmlns:p14="http://schemas.microsoft.com/office/powerpoint/2010/main" val="4247357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3CEE5-9DB7-4C10-8884-3246CFEEE215}"/>
              </a:ext>
            </a:extLst>
          </p:cNvPr>
          <p:cNvSpPr>
            <a:spLocks noGrp="1"/>
          </p:cNvSpPr>
          <p:nvPr>
            <p:ph type="ctrTitle"/>
          </p:nvPr>
        </p:nvSpPr>
        <p:spPr>
          <a:xfrm>
            <a:off x="618310" y="469556"/>
            <a:ext cx="9711939" cy="930876"/>
          </a:xfrm>
        </p:spPr>
        <p:txBody>
          <a:bodyPr/>
          <a:lstStyle/>
          <a:p>
            <a:r>
              <a:rPr lang="en-US" b="1" dirty="0" err="1">
                <a:solidFill>
                  <a:schemeClr val="bg1"/>
                </a:solidFill>
              </a:rPr>
              <a:t>Historische</a:t>
            </a:r>
            <a:r>
              <a:rPr lang="en-US" b="1" dirty="0">
                <a:solidFill>
                  <a:schemeClr val="bg1"/>
                </a:solidFill>
              </a:rPr>
              <a:t> </a:t>
            </a:r>
            <a:r>
              <a:rPr lang="en-US" b="1" dirty="0" err="1">
                <a:solidFill>
                  <a:schemeClr val="bg1"/>
                </a:solidFill>
              </a:rPr>
              <a:t>vaardigheden</a:t>
            </a:r>
            <a:endParaRPr lang="nl-NL" b="1" dirty="0">
              <a:solidFill>
                <a:schemeClr val="bg1"/>
              </a:solidFill>
            </a:endParaRPr>
          </a:p>
        </p:txBody>
      </p:sp>
      <p:sp>
        <p:nvSpPr>
          <p:cNvPr id="3" name="Ondertitel 2">
            <a:extLst>
              <a:ext uri="{FF2B5EF4-FFF2-40B4-BE49-F238E27FC236}">
                <a16:creationId xmlns:a16="http://schemas.microsoft.com/office/drawing/2014/main" id="{8BD1D7A5-781A-4523-AF92-1D302B5FFD40}"/>
              </a:ext>
            </a:extLst>
          </p:cNvPr>
          <p:cNvSpPr>
            <a:spLocks noGrp="1"/>
          </p:cNvSpPr>
          <p:nvPr>
            <p:ph type="subTitle" idx="1"/>
          </p:nvPr>
        </p:nvSpPr>
        <p:spPr>
          <a:xfrm>
            <a:off x="684211" y="1491049"/>
            <a:ext cx="10758145" cy="5231027"/>
          </a:xfrm>
        </p:spPr>
        <p:txBody>
          <a:bodyPr>
            <a:normAutofit lnSpcReduction="10000"/>
          </a:bodyPr>
          <a:lstStyle/>
          <a:p>
            <a:pPr>
              <a:lnSpc>
                <a:spcPct val="107000"/>
              </a:lnSpc>
              <a:spcAft>
                <a:spcPts val="800"/>
              </a:spcAft>
              <a:tabLst>
                <a:tab pos="0" algn="l"/>
              </a:tabLst>
            </a:pPr>
            <a:r>
              <a:rPr lang="nl-NL" sz="24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Feiten onderscheiden van vooroordelen, meningen en stereotypen.</a:t>
            </a:r>
          </a:p>
          <a:p>
            <a:pPr marL="342900" indent="-342900">
              <a:lnSpc>
                <a:spcPct val="107000"/>
              </a:lnSpc>
              <a:spcAft>
                <a:spcPts val="800"/>
              </a:spcAft>
              <a:buFontTx/>
              <a:buChar char="-"/>
              <a:tabLst>
                <a:tab pos="0" algn="l"/>
              </a:tabLst>
            </a:pPr>
            <a:r>
              <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Feiten zijn controleerbaar; </a:t>
            </a:r>
          </a:p>
          <a:p>
            <a:pPr marL="342900" indent="-342900">
              <a:lnSpc>
                <a:spcPct val="107000"/>
              </a:lnSpc>
              <a:spcAft>
                <a:spcPts val="800"/>
              </a:spcAft>
              <a:buFontTx/>
              <a:buChar char="-"/>
              <a:tabLst>
                <a:tab pos="0" algn="l"/>
              </a:tabLst>
            </a:pPr>
            <a:r>
              <a:rPr lang="nl-NL"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a:t>
            </a:r>
            <a:r>
              <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eningen zeggen iets over de persoon (=subject) en dus niets over het object;</a:t>
            </a:r>
          </a:p>
          <a:p>
            <a:pPr marL="342900" indent="-342900">
              <a:lnSpc>
                <a:spcPct val="107000"/>
              </a:lnSpc>
              <a:spcAft>
                <a:spcPts val="800"/>
              </a:spcAft>
              <a:buFontTx/>
              <a:buChar char="-"/>
              <a:tabLst>
                <a:tab pos="0" algn="l"/>
              </a:tabLst>
            </a:pPr>
            <a:r>
              <a:rPr lang="nl-NL"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S</a:t>
            </a:r>
            <a:r>
              <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tereotypen zijn vastgeroeste beelden van een groep mensen, zoals blonde vrouwen die dom zouden zijn; </a:t>
            </a:r>
          </a:p>
          <a:p>
            <a:pPr marL="342900" indent="-342900">
              <a:lnSpc>
                <a:spcPct val="107000"/>
              </a:lnSpc>
              <a:spcAft>
                <a:spcPts val="800"/>
              </a:spcAft>
              <a:buFontTx/>
              <a:buChar char="-"/>
              <a:tabLst>
                <a:tab pos="0" algn="l"/>
              </a:tabLst>
            </a:pPr>
            <a:r>
              <a:rPr lang="nl-NL" sz="24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V</a:t>
            </a:r>
            <a:r>
              <a:rPr lang="nl-NL" sz="24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ooroordelen zeggen iets over één persoon op basis van een stereotype.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Hoe wordt dit gevraagd op het CSE? </a:t>
            </a:r>
            <a:r>
              <a:rPr lang="nl-NL" sz="2400" dirty="0">
                <a:effectLst/>
                <a:latin typeface="Calibri" panose="020F0502020204030204" pitchFamily="34" charset="0"/>
                <a:ea typeface="Calibri" panose="020F0502020204030204" pitchFamily="34" charset="0"/>
                <a:cs typeface="Times New Roman" panose="02020603050405020304" pitchFamily="18" charset="0"/>
              </a:rPr>
              <a:t>De begrippen worden als bekend verondersteld. En je ziet steeds vaker de vraag: “Ondersteun deze bewering met twee argumenten (en dan worden hier bijna altijd feiten bedoeld)</a:t>
            </a:r>
          </a:p>
          <a:p>
            <a:pPr>
              <a:lnSpc>
                <a:spcPct val="107000"/>
              </a:lnSpc>
              <a:spcAft>
                <a:spcPts val="800"/>
              </a:spcAft>
              <a:tabLst>
                <a:tab pos="0" algn="l"/>
              </a:tabLst>
            </a:pPr>
            <a:r>
              <a:rPr lang="nl-NL" sz="2400" b="1" dirty="0">
                <a:effectLst/>
                <a:latin typeface="Calibri" panose="020F0502020204030204" pitchFamily="34" charset="0"/>
                <a:ea typeface="Calibri" panose="020F0502020204030204" pitchFamily="34" charset="0"/>
                <a:cs typeface="Times New Roman" panose="02020603050405020304" pitchFamily="18" charset="0"/>
              </a:rPr>
              <a:t>	</a:t>
            </a:r>
            <a:r>
              <a:rPr lang="nl-NL" sz="24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Hoe pak je dit aan? </a:t>
            </a:r>
            <a:r>
              <a:rPr lang="nl-NL" sz="2400" b="1" dirty="0">
                <a:effectLst/>
                <a:latin typeface="Calibri" panose="020F0502020204030204" pitchFamily="34" charset="0"/>
                <a:ea typeface="Calibri" panose="020F0502020204030204" pitchFamily="34" charset="0"/>
                <a:cs typeface="Times New Roman" panose="02020603050405020304" pitchFamily="18" charset="0"/>
              </a:rPr>
              <a:t>Leg de begrippen uit de bewering goed uit en licht dit toe met een feit.</a:t>
            </a:r>
          </a:p>
          <a:p>
            <a:endParaRPr lang="nl-NL" dirty="0"/>
          </a:p>
        </p:txBody>
      </p:sp>
    </p:spTree>
    <p:extLst>
      <p:ext uri="{BB962C8B-B14F-4D97-AF65-F5344CB8AC3E}">
        <p14:creationId xmlns:p14="http://schemas.microsoft.com/office/powerpoint/2010/main" val="3983254626"/>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247</TotalTime>
  <Words>2287</Words>
  <Application>Microsoft Office PowerPoint</Application>
  <PresentationFormat>Breedbeeld</PresentationFormat>
  <Paragraphs>136</Paragraphs>
  <Slides>21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Arial</vt:lpstr>
      <vt:lpstr>Calibri</vt:lpstr>
      <vt:lpstr>Century Gothic</vt:lpstr>
      <vt:lpstr>Times New Roman</vt:lpstr>
      <vt:lpstr>Verdana</vt:lpstr>
      <vt:lpstr>Wingdings 3</vt:lpstr>
      <vt:lpstr>Segment</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lpstr>Historische vaardigheden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Historische vaardigheden</dc:title>
  <dc:creator>J.A.M. Schuijt</dc:creator>
  <cp:lastModifiedBy>J.A.M. Schuijt</cp:lastModifiedBy>
  <cp:revision>17</cp:revision>
  <dcterms:created xsi:type="dcterms:W3CDTF">2021-03-08T14:07:50Z</dcterms:created>
  <dcterms:modified xsi:type="dcterms:W3CDTF">2021-03-08T18:15:23Z</dcterms:modified>
</cp:coreProperties>
</file>